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4" r:id="rId5"/>
    <p:sldId id="259" r:id="rId6"/>
    <p:sldId id="260" r:id="rId7"/>
    <p:sldId id="261"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
      <p:font typeface="Cooper Black" charset="0"/>
      <p:regular r:id="rId16"/>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3714"/>
    <a:srgbClr val="FFFF99"/>
    <a:srgbClr val="FFFFCC"/>
    <a:srgbClr val="39471D"/>
    <a:srgbClr val="2B4C73"/>
    <a:srgbClr val="BCB800"/>
    <a:srgbClr val="FFFF66"/>
    <a:srgbClr val="4579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92"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24D59-1DE4-4E4D-A55B-56D1E9464508}" type="doc">
      <dgm:prSet loTypeId="urn:microsoft.com/office/officeart/2005/8/layout/pList1" loCatId="list" qsTypeId="urn:microsoft.com/office/officeart/2005/8/quickstyle/3d3" qsCatId="3D" csTypeId="urn:microsoft.com/office/officeart/2005/8/colors/accent1_2#1" csCatId="accent1" phldr="1"/>
      <dgm:spPr/>
      <dgm:t>
        <a:bodyPr/>
        <a:lstStyle/>
        <a:p>
          <a:endParaRPr lang="es-ES"/>
        </a:p>
      </dgm:t>
    </dgm:pt>
    <dgm:pt modelId="{3199421B-6800-4147-8816-828E28839942}">
      <dgm:prSet custT="1"/>
      <dgm:spPr/>
      <dgm:t>
        <a:bodyPr/>
        <a:lstStyle/>
        <a:p>
          <a:pPr rtl="0"/>
          <a:r>
            <a:rPr lang="es-ES" sz="1800" b="1" dirty="0" smtClean="0">
              <a:solidFill>
                <a:srgbClr val="39471D"/>
              </a:solidFill>
            </a:rPr>
            <a:t>Mate</a:t>
          </a:r>
          <a:r>
            <a:rPr lang="ro-RO" sz="1800" b="1" dirty="0" smtClean="0">
              <a:solidFill>
                <a:srgbClr val="39471D"/>
              </a:solidFill>
            </a:rPr>
            <a:t>i</a:t>
          </a:r>
          <a:r>
            <a:rPr lang="es-ES" sz="1800" b="1" dirty="0" smtClean="0">
              <a:solidFill>
                <a:srgbClr val="39471D"/>
              </a:solidFill>
            </a:rPr>
            <a:t> 12:10-13.</a:t>
          </a:r>
          <a:endParaRPr lang="es-ES" sz="1800" dirty="0">
            <a:solidFill>
              <a:srgbClr val="39471D"/>
            </a:solidFill>
          </a:endParaRPr>
        </a:p>
      </dgm:t>
    </dgm:pt>
    <dgm:pt modelId="{6C4CCFFC-BD02-4060-8F71-8E1F777DCBFA}" type="parTrans" cxnId="{50885B6F-59DA-4DC9-9C69-36DEBFC22BDA}">
      <dgm:prSet/>
      <dgm:spPr/>
      <dgm:t>
        <a:bodyPr/>
        <a:lstStyle/>
        <a:p>
          <a:endParaRPr lang="es-ES"/>
        </a:p>
      </dgm:t>
    </dgm:pt>
    <dgm:pt modelId="{0542EBDF-E15F-4401-AD77-816EDCD8B0C5}" type="sibTrans" cxnId="{50885B6F-59DA-4DC9-9C69-36DEBFC22BDA}">
      <dgm:prSet/>
      <dgm:spPr/>
      <dgm:t>
        <a:bodyPr/>
        <a:lstStyle/>
        <a:p>
          <a:endParaRPr lang="es-ES"/>
        </a:p>
      </dgm:t>
    </dgm:pt>
    <dgm:pt modelId="{04EF967C-7BB1-4606-9D43-BCD4DAC296FA}">
      <dgm:prSet custT="1"/>
      <dgm:spPr/>
      <dgm:t>
        <a:bodyPr/>
        <a:lstStyle/>
        <a:p>
          <a:pPr rtl="0"/>
          <a:r>
            <a:rPr lang="ro-RO" sz="1800" b="1" dirty="0" smtClean="0"/>
            <a:t>Dacă o oaie cade într-o groapă, e îngăduit să o salvezi. Nu e mai valoros un om decât o oaie</a:t>
          </a:r>
          <a:r>
            <a:rPr lang="es-ES" sz="1800" b="1" dirty="0" smtClean="0"/>
            <a:t>? </a:t>
          </a:r>
          <a:r>
            <a:rPr lang="ro-RO" sz="1800" b="1" dirty="0" smtClean="0"/>
            <a:t>Aşadar, este îngăduit a face bine în sabat. </a:t>
          </a:r>
          <a:endParaRPr lang="es-ES" sz="1800" dirty="0"/>
        </a:p>
      </dgm:t>
    </dgm:pt>
    <dgm:pt modelId="{8F78C0C3-BBE8-4670-BF5C-15C501F4CDBF}" type="parTrans" cxnId="{9F0B02C3-7EEA-4905-B897-28840BD19E0C}">
      <dgm:prSet/>
      <dgm:spPr/>
      <dgm:t>
        <a:bodyPr/>
        <a:lstStyle/>
        <a:p>
          <a:endParaRPr lang="es-ES"/>
        </a:p>
      </dgm:t>
    </dgm:pt>
    <dgm:pt modelId="{7F1ADAFB-3F8D-4D97-BDB8-00F8F9DEBF01}" type="sibTrans" cxnId="{9F0B02C3-7EEA-4905-B897-28840BD19E0C}">
      <dgm:prSet/>
      <dgm:spPr/>
      <dgm:t>
        <a:bodyPr/>
        <a:lstStyle/>
        <a:p>
          <a:endParaRPr lang="es-ES"/>
        </a:p>
      </dgm:t>
    </dgm:pt>
    <dgm:pt modelId="{E0B112BC-7679-4184-9B88-6621732FE7F6}">
      <dgm:prSet custT="1"/>
      <dgm:spPr/>
      <dgm:t>
        <a:bodyPr/>
        <a:lstStyle/>
        <a:p>
          <a:pPr rtl="0"/>
          <a:r>
            <a:rPr lang="es-ES" sz="1800" b="1" dirty="0" smtClean="0">
              <a:solidFill>
                <a:srgbClr val="39471D"/>
              </a:solidFill>
            </a:rPr>
            <a:t>Luca 13:10-17.</a:t>
          </a:r>
          <a:endParaRPr lang="es-ES" sz="1800" dirty="0">
            <a:solidFill>
              <a:srgbClr val="39471D"/>
            </a:solidFill>
          </a:endParaRPr>
        </a:p>
      </dgm:t>
    </dgm:pt>
    <dgm:pt modelId="{10CD8391-B5F2-4E38-8F61-B634A0293967}" type="parTrans" cxnId="{DD4BC00F-58FD-49D9-A9F8-3994C01C802C}">
      <dgm:prSet/>
      <dgm:spPr/>
      <dgm:t>
        <a:bodyPr/>
        <a:lstStyle/>
        <a:p>
          <a:endParaRPr lang="es-ES"/>
        </a:p>
      </dgm:t>
    </dgm:pt>
    <dgm:pt modelId="{8B09AED6-01A8-49E0-A3E0-96670FDB596D}" type="sibTrans" cxnId="{DD4BC00F-58FD-49D9-A9F8-3994C01C802C}">
      <dgm:prSet/>
      <dgm:spPr/>
      <dgm:t>
        <a:bodyPr/>
        <a:lstStyle/>
        <a:p>
          <a:endParaRPr lang="es-ES"/>
        </a:p>
      </dgm:t>
    </dgm:pt>
    <dgm:pt modelId="{A3805248-8DB0-4A91-B288-C1369EA10E27}">
      <dgm:prSet custT="1"/>
      <dgm:spPr/>
      <dgm:t>
        <a:bodyPr/>
        <a:lstStyle/>
        <a:p>
          <a:pPr rtl="0"/>
          <a:r>
            <a:rPr lang="ro-RO" sz="1800" b="1" dirty="0" smtClean="0"/>
            <a:t>Este îngăduit să dezlegi un animal pentru a bea apă. Nu putem dezlega pe cei pe care Satana i-a legat cu boala şi să-i însănătoşim</a:t>
          </a:r>
          <a:r>
            <a:rPr lang="es-ES" sz="1800" b="1" dirty="0" smtClean="0"/>
            <a:t>?</a:t>
          </a:r>
          <a:endParaRPr lang="es-ES" sz="1800" dirty="0"/>
        </a:p>
      </dgm:t>
    </dgm:pt>
    <dgm:pt modelId="{58805D1B-99A1-4C9C-90AB-3EAC28BD8FB3}" type="parTrans" cxnId="{7A966C6D-67DA-438F-A961-256816ABE9A7}">
      <dgm:prSet/>
      <dgm:spPr/>
      <dgm:t>
        <a:bodyPr/>
        <a:lstStyle/>
        <a:p>
          <a:endParaRPr lang="es-ES"/>
        </a:p>
      </dgm:t>
    </dgm:pt>
    <dgm:pt modelId="{98F059DB-2ECA-4F62-A0ED-432FA10D159C}" type="sibTrans" cxnId="{7A966C6D-67DA-438F-A961-256816ABE9A7}">
      <dgm:prSet/>
      <dgm:spPr/>
      <dgm:t>
        <a:bodyPr/>
        <a:lstStyle/>
        <a:p>
          <a:endParaRPr lang="es-ES"/>
        </a:p>
      </dgm:t>
    </dgm:pt>
    <dgm:pt modelId="{0BF4E1DA-BA32-46DC-B2AE-A8DCB1C8D05C}">
      <dgm:prSet custT="1"/>
      <dgm:spPr/>
      <dgm:t>
        <a:bodyPr/>
        <a:lstStyle/>
        <a:p>
          <a:pPr rtl="0"/>
          <a:r>
            <a:rPr lang="ro-RO" sz="1800" b="1" dirty="0" smtClean="0">
              <a:solidFill>
                <a:srgbClr val="39471D"/>
              </a:solidFill>
            </a:rPr>
            <a:t>Io</a:t>
          </a:r>
          <a:r>
            <a:rPr lang="es-ES" sz="1800" b="1" dirty="0" err="1" smtClean="0">
              <a:solidFill>
                <a:srgbClr val="39471D"/>
              </a:solidFill>
            </a:rPr>
            <a:t>an</a:t>
          </a:r>
          <a:r>
            <a:rPr lang="es-ES" sz="1800" b="1" dirty="0" smtClean="0">
              <a:solidFill>
                <a:srgbClr val="39471D"/>
              </a:solidFill>
            </a:rPr>
            <a:t> 5:2-18.</a:t>
          </a:r>
          <a:endParaRPr lang="es-ES" sz="1800" dirty="0">
            <a:solidFill>
              <a:srgbClr val="39471D"/>
            </a:solidFill>
          </a:endParaRPr>
        </a:p>
      </dgm:t>
    </dgm:pt>
    <dgm:pt modelId="{0698BBD7-69D8-41CC-BBE9-F3F573C4C7CB}" type="parTrans" cxnId="{CB565D58-6D8E-4B6B-A347-F44D9A7738C9}">
      <dgm:prSet/>
      <dgm:spPr/>
      <dgm:t>
        <a:bodyPr/>
        <a:lstStyle/>
        <a:p>
          <a:endParaRPr lang="es-ES"/>
        </a:p>
      </dgm:t>
    </dgm:pt>
    <dgm:pt modelId="{13E1AFF8-ACC2-40C8-BD82-5DBBE0DEA571}" type="sibTrans" cxnId="{CB565D58-6D8E-4B6B-A347-F44D9A7738C9}">
      <dgm:prSet/>
      <dgm:spPr/>
      <dgm:t>
        <a:bodyPr/>
        <a:lstStyle/>
        <a:p>
          <a:endParaRPr lang="es-ES"/>
        </a:p>
      </dgm:t>
    </dgm:pt>
    <dgm:pt modelId="{D035A18E-8D36-4152-B040-AFF2054BFE87}">
      <dgm:prSet custT="1"/>
      <dgm:spPr/>
      <dgm:t>
        <a:bodyPr/>
        <a:lstStyle/>
        <a:p>
          <a:pPr rtl="0"/>
          <a:r>
            <a:rPr lang="ro-RO" sz="1800" b="1" dirty="0" smtClean="0"/>
            <a:t>Tatăl lucrează în Sabat susţinând universul. Nu e corect ca şi noi să lucrăm pentru ajuta umanitatea?</a:t>
          </a:r>
          <a:endParaRPr lang="es-ES" sz="1800" b="1" dirty="0"/>
        </a:p>
      </dgm:t>
    </dgm:pt>
    <dgm:pt modelId="{FE7856BC-835E-42ED-A3AE-DDFBD41DA87A}" type="parTrans" cxnId="{51396C0F-A957-43F1-87AF-194F123517C1}">
      <dgm:prSet/>
      <dgm:spPr/>
      <dgm:t>
        <a:bodyPr/>
        <a:lstStyle/>
        <a:p>
          <a:endParaRPr lang="es-ES"/>
        </a:p>
      </dgm:t>
    </dgm:pt>
    <dgm:pt modelId="{F0809D8E-84B3-495F-8CCE-4B4AD80E3467}" type="sibTrans" cxnId="{51396C0F-A957-43F1-87AF-194F123517C1}">
      <dgm:prSet/>
      <dgm:spPr/>
      <dgm:t>
        <a:bodyPr/>
        <a:lstStyle/>
        <a:p>
          <a:endParaRPr lang="es-ES"/>
        </a:p>
      </dgm:t>
    </dgm:pt>
    <dgm:pt modelId="{3666FF2A-E553-4C80-9CB8-9D1AFA9BA878}" type="pres">
      <dgm:prSet presAssocID="{E8C24D59-1DE4-4E4D-A55B-56D1E9464508}" presName="Name0" presStyleCnt="0">
        <dgm:presLayoutVars>
          <dgm:dir/>
          <dgm:resizeHandles val="exact"/>
        </dgm:presLayoutVars>
      </dgm:prSet>
      <dgm:spPr/>
      <dgm:t>
        <a:bodyPr/>
        <a:lstStyle/>
        <a:p>
          <a:endParaRPr lang="es-ES"/>
        </a:p>
      </dgm:t>
    </dgm:pt>
    <dgm:pt modelId="{ED000DCA-EDD1-485E-97FE-7752081B79C1}" type="pres">
      <dgm:prSet presAssocID="{3199421B-6800-4147-8816-828E28839942}" presName="compNode" presStyleCnt="0"/>
      <dgm:spPr/>
    </dgm:pt>
    <dgm:pt modelId="{3AA2496C-8700-4DF4-9511-A0DDF58A2BD8}" type="pres">
      <dgm:prSet presAssocID="{3199421B-6800-4147-8816-828E28839942}" presName="pictRect" presStyleLbl="node1" presStyleIdx="0" presStyleCnt="3" custLinFactNeighborY="-25856"/>
      <dgm:spPr>
        <a:blipFill rotWithShape="0">
          <a:blip xmlns:r="http://schemas.openxmlformats.org/officeDocument/2006/relationships" r:embed="rId1"/>
          <a:stretch>
            <a:fillRect/>
          </a:stretch>
        </a:blipFill>
      </dgm:spPr>
    </dgm:pt>
    <dgm:pt modelId="{DEFD1C42-D8C5-47E8-96CC-A3DC7031A02B}" type="pres">
      <dgm:prSet presAssocID="{3199421B-6800-4147-8816-828E28839942}" presName="textRect" presStyleLbl="revTx" presStyleIdx="0" presStyleCnt="3" custLinFactNeighborY="-40442">
        <dgm:presLayoutVars>
          <dgm:bulletEnabled val="1"/>
        </dgm:presLayoutVars>
      </dgm:prSet>
      <dgm:spPr/>
      <dgm:t>
        <a:bodyPr/>
        <a:lstStyle/>
        <a:p>
          <a:endParaRPr lang="es-ES"/>
        </a:p>
      </dgm:t>
    </dgm:pt>
    <dgm:pt modelId="{72137ED5-A487-455A-9772-6FE7B26500C7}" type="pres">
      <dgm:prSet presAssocID="{0542EBDF-E15F-4401-AD77-816EDCD8B0C5}" presName="sibTrans" presStyleLbl="sibTrans2D1" presStyleIdx="0" presStyleCnt="0"/>
      <dgm:spPr/>
      <dgm:t>
        <a:bodyPr/>
        <a:lstStyle/>
        <a:p>
          <a:endParaRPr lang="es-ES"/>
        </a:p>
      </dgm:t>
    </dgm:pt>
    <dgm:pt modelId="{576216A6-F264-417B-AC2B-8913C0DA54BD}" type="pres">
      <dgm:prSet presAssocID="{E0B112BC-7679-4184-9B88-6621732FE7F6}" presName="compNode" presStyleCnt="0"/>
      <dgm:spPr/>
    </dgm:pt>
    <dgm:pt modelId="{03FC5ABD-9E25-4E58-A34E-EA4100E61864}" type="pres">
      <dgm:prSet presAssocID="{E0B112BC-7679-4184-9B88-6621732FE7F6}" presName="pictRect" presStyleLbl="node1" presStyleIdx="1" presStyleCnt="3" custLinFactNeighborY="-25856"/>
      <dgm:spPr>
        <a:blipFill rotWithShape="0">
          <a:blip xmlns:r="http://schemas.openxmlformats.org/officeDocument/2006/relationships" r:embed="rId2"/>
          <a:stretch>
            <a:fillRect/>
          </a:stretch>
        </a:blipFill>
      </dgm:spPr>
    </dgm:pt>
    <dgm:pt modelId="{2198873E-C5C0-455E-9EFF-396A76BC8CE2}" type="pres">
      <dgm:prSet presAssocID="{E0B112BC-7679-4184-9B88-6621732FE7F6}" presName="textRect" presStyleLbl="revTx" presStyleIdx="1" presStyleCnt="3" custLinFactNeighborY="-40442">
        <dgm:presLayoutVars>
          <dgm:bulletEnabled val="1"/>
        </dgm:presLayoutVars>
      </dgm:prSet>
      <dgm:spPr/>
      <dgm:t>
        <a:bodyPr/>
        <a:lstStyle/>
        <a:p>
          <a:endParaRPr lang="es-ES"/>
        </a:p>
      </dgm:t>
    </dgm:pt>
    <dgm:pt modelId="{773CDBFB-8A90-4BEA-9F86-75FDEDE28C12}" type="pres">
      <dgm:prSet presAssocID="{8B09AED6-01A8-49E0-A3E0-96670FDB596D}" presName="sibTrans" presStyleLbl="sibTrans2D1" presStyleIdx="0" presStyleCnt="0"/>
      <dgm:spPr/>
      <dgm:t>
        <a:bodyPr/>
        <a:lstStyle/>
        <a:p>
          <a:endParaRPr lang="es-ES"/>
        </a:p>
      </dgm:t>
    </dgm:pt>
    <dgm:pt modelId="{E4C52587-9530-4019-AC02-18225DBE8B6E}" type="pres">
      <dgm:prSet presAssocID="{0BF4E1DA-BA32-46DC-B2AE-A8DCB1C8D05C}" presName="compNode" presStyleCnt="0"/>
      <dgm:spPr/>
    </dgm:pt>
    <dgm:pt modelId="{E865FE35-D844-4EF6-8950-366732CE026F}" type="pres">
      <dgm:prSet presAssocID="{0BF4E1DA-BA32-46DC-B2AE-A8DCB1C8D05C}" presName="pictRect" presStyleLbl="node1" presStyleIdx="2" presStyleCnt="3" custLinFactNeighborY="-25856"/>
      <dgm:spPr>
        <a:blipFill rotWithShape="0">
          <a:blip xmlns:r="http://schemas.openxmlformats.org/officeDocument/2006/relationships" r:embed="rId3"/>
          <a:stretch>
            <a:fillRect/>
          </a:stretch>
        </a:blipFill>
      </dgm:spPr>
    </dgm:pt>
    <dgm:pt modelId="{EA6C30C9-265D-4DD4-9B97-F90AD6DED3C2}" type="pres">
      <dgm:prSet presAssocID="{0BF4E1DA-BA32-46DC-B2AE-A8DCB1C8D05C}" presName="textRect" presStyleLbl="revTx" presStyleIdx="2" presStyleCnt="3" custLinFactNeighborY="-40442">
        <dgm:presLayoutVars>
          <dgm:bulletEnabled val="1"/>
        </dgm:presLayoutVars>
      </dgm:prSet>
      <dgm:spPr/>
      <dgm:t>
        <a:bodyPr/>
        <a:lstStyle/>
        <a:p>
          <a:endParaRPr lang="es-ES"/>
        </a:p>
      </dgm:t>
    </dgm:pt>
  </dgm:ptLst>
  <dgm:cxnLst>
    <dgm:cxn modelId="{098D6C32-813F-438B-BF55-81AF69BE485B}" type="presOf" srcId="{8B09AED6-01A8-49E0-A3E0-96670FDB596D}" destId="{773CDBFB-8A90-4BEA-9F86-75FDEDE28C12}" srcOrd="0" destOrd="0" presId="urn:microsoft.com/office/officeart/2005/8/layout/pList1"/>
    <dgm:cxn modelId="{C54F8342-867A-4FA3-BD9B-4851273F4BDE}" type="presOf" srcId="{E0B112BC-7679-4184-9B88-6621732FE7F6}" destId="{2198873E-C5C0-455E-9EFF-396A76BC8CE2}" srcOrd="0" destOrd="0" presId="urn:microsoft.com/office/officeart/2005/8/layout/pList1"/>
    <dgm:cxn modelId="{51396C0F-A957-43F1-87AF-194F123517C1}" srcId="{0BF4E1DA-BA32-46DC-B2AE-A8DCB1C8D05C}" destId="{D035A18E-8D36-4152-B040-AFF2054BFE87}" srcOrd="0" destOrd="0" parTransId="{FE7856BC-835E-42ED-A3AE-DDFBD41DA87A}" sibTransId="{F0809D8E-84B3-495F-8CCE-4B4AD80E3467}"/>
    <dgm:cxn modelId="{EEF177E8-DB81-4816-9C8F-AC07F1159DAB}" type="presOf" srcId="{3199421B-6800-4147-8816-828E28839942}" destId="{DEFD1C42-D8C5-47E8-96CC-A3DC7031A02B}" srcOrd="0" destOrd="0" presId="urn:microsoft.com/office/officeart/2005/8/layout/pList1"/>
    <dgm:cxn modelId="{2A577CA0-C57D-4935-A0FE-7501AACDDA6B}" type="presOf" srcId="{04EF967C-7BB1-4606-9D43-BCD4DAC296FA}" destId="{DEFD1C42-D8C5-47E8-96CC-A3DC7031A02B}" srcOrd="0" destOrd="1" presId="urn:microsoft.com/office/officeart/2005/8/layout/pList1"/>
    <dgm:cxn modelId="{DD4BC00F-58FD-49D9-A9F8-3994C01C802C}" srcId="{E8C24D59-1DE4-4E4D-A55B-56D1E9464508}" destId="{E0B112BC-7679-4184-9B88-6621732FE7F6}" srcOrd="1" destOrd="0" parTransId="{10CD8391-B5F2-4E38-8F61-B634A0293967}" sibTransId="{8B09AED6-01A8-49E0-A3E0-96670FDB596D}"/>
    <dgm:cxn modelId="{DD0DB99E-A07B-48D8-9146-B966A74512B4}" type="presOf" srcId="{A3805248-8DB0-4A91-B288-C1369EA10E27}" destId="{2198873E-C5C0-455E-9EFF-396A76BC8CE2}" srcOrd="0" destOrd="1" presId="urn:microsoft.com/office/officeart/2005/8/layout/pList1"/>
    <dgm:cxn modelId="{CA3184BA-E0BF-4B93-BF18-6B3B25680A9E}" type="presOf" srcId="{E8C24D59-1DE4-4E4D-A55B-56D1E9464508}" destId="{3666FF2A-E553-4C80-9CB8-9D1AFA9BA878}" srcOrd="0" destOrd="0" presId="urn:microsoft.com/office/officeart/2005/8/layout/pList1"/>
    <dgm:cxn modelId="{9F0B02C3-7EEA-4905-B897-28840BD19E0C}" srcId="{3199421B-6800-4147-8816-828E28839942}" destId="{04EF967C-7BB1-4606-9D43-BCD4DAC296FA}" srcOrd="0" destOrd="0" parTransId="{8F78C0C3-BBE8-4670-BF5C-15C501F4CDBF}" sibTransId="{7F1ADAFB-3F8D-4D97-BDB8-00F8F9DEBF01}"/>
    <dgm:cxn modelId="{7A966C6D-67DA-438F-A961-256816ABE9A7}" srcId="{E0B112BC-7679-4184-9B88-6621732FE7F6}" destId="{A3805248-8DB0-4A91-B288-C1369EA10E27}" srcOrd="0" destOrd="0" parTransId="{58805D1B-99A1-4C9C-90AB-3EAC28BD8FB3}" sibTransId="{98F059DB-2ECA-4F62-A0ED-432FA10D159C}"/>
    <dgm:cxn modelId="{129A4E06-8FD5-4F87-9E47-581A203DCF6B}" type="presOf" srcId="{0542EBDF-E15F-4401-AD77-816EDCD8B0C5}" destId="{72137ED5-A487-455A-9772-6FE7B26500C7}" srcOrd="0" destOrd="0" presId="urn:microsoft.com/office/officeart/2005/8/layout/pList1"/>
    <dgm:cxn modelId="{50885B6F-59DA-4DC9-9C69-36DEBFC22BDA}" srcId="{E8C24D59-1DE4-4E4D-A55B-56D1E9464508}" destId="{3199421B-6800-4147-8816-828E28839942}" srcOrd="0" destOrd="0" parTransId="{6C4CCFFC-BD02-4060-8F71-8E1F777DCBFA}" sibTransId="{0542EBDF-E15F-4401-AD77-816EDCD8B0C5}"/>
    <dgm:cxn modelId="{6637AD18-A11E-4C81-949A-53EDDB33D2A8}" type="presOf" srcId="{0BF4E1DA-BA32-46DC-B2AE-A8DCB1C8D05C}" destId="{EA6C30C9-265D-4DD4-9B97-F90AD6DED3C2}" srcOrd="0" destOrd="0" presId="urn:microsoft.com/office/officeart/2005/8/layout/pList1"/>
    <dgm:cxn modelId="{D762B3E1-6A83-45DC-816D-ED76184DDA84}" type="presOf" srcId="{D035A18E-8D36-4152-B040-AFF2054BFE87}" destId="{EA6C30C9-265D-4DD4-9B97-F90AD6DED3C2}" srcOrd="0" destOrd="1" presId="urn:microsoft.com/office/officeart/2005/8/layout/pList1"/>
    <dgm:cxn modelId="{CB565D58-6D8E-4B6B-A347-F44D9A7738C9}" srcId="{E8C24D59-1DE4-4E4D-A55B-56D1E9464508}" destId="{0BF4E1DA-BA32-46DC-B2AE-A8DCB1C8D05C}" srcOrd="2" destOrd="0" parTransId="{0698BBD7-69D8-41CC-BBE9-F3F573C4C7CB}" sibTransId="{13E1AFF8-ACC2-40C8-BD82-5DBBE0DEA571}"/>
    <dgm:cxn modelId="{765761F4-BAEC-4B21-90B7-B9C6960A6688}" type="presParOf" srcId="{3666FF2A-E553-4C80-9CB8-9D1AFA9BA878}" destId="{ED000DCA-EDD1-485E-97FE-7752081B79C1}" srcOrd="0" destOrd="0" presId="urn:microsoft.com/office/officeart/2005/8/layout/pList1"/>
    <dgm:cxn modelId="{9A19B533-C95C-46E0-ACEF-81F263B9BBC1}" type="presParOf" srcId="{ED000DCA-EDD1-485E-97FE-7752081B79C1}" destId="{3AA2496C-8700-4DF4-9511-A0DDF58A2BD8}" srcOrd="0" destOrd="0" presId="urn:microsoft.com/office/officeart/2005/8/layout/pList1"/>
    <dgm:cxn modelId="{F702980B-0733-455F-8351-E70AD6C213CB}" type="presParOf" srcId="{ED000DCA-EDD1-485E-97FE-7752081B79C1}" destId="{DEFD1C42-D8C5-47E8-96CC-A3DC7031A02B}" srcOrd="1" destOrd="0" presId="urn:microsoft.com/office/officeart/2005/8/layout/pList1"/>
    <dgm:cxn modelId="{F539C7C9-C8AB-4012-9E18-48224CD11ED3}" type="presParOf" srcId="{3666FF2A-E553-4C80-9CB8-9D1AFA9BA878}" destId="{72137ED5-A487-455A-9772-6FE7B26500C7}" srcOrd="1" destOrd="0" presId="urn:microsoft.com/office/officeart/2005/8/layout/pList1"/>
    <dgm:cxn modelId="{9F1E7CE1-7ADC-4E1E-A636-FE1FD04FB010}" type="presParOf" srcId="{3666FF2A-E553-4C80-9CB8-9D1AFA9BA878}" destId="{576216A6-F264-417B-AC2B-8913C0DA54BD}" srcOrd="2" destOrd="0" presId="urn:microsoft.com/office/officeart/2005/8/layout/pList1"/>
    <dgm:cxn modelId="{FE65A100-F7B5-4847-90D4-E647A4642A11}" type="presParOf" srcId="{576216A6-F264-417B-AC2B-8913C0DA54BD}" destId="{03FC5ABD-9E25-4E58-A34E-EA4100E61864}" srcOrd="0" destOrd="0" presId="urn:microsoft.com/office/officeart/2005/8/layout/pList1"/>
    <dgm:cxn modelId="{65D0CB51-F14B-48C2-B9CC-7DB7D577A5F7}" type="presParOf" srcId="{576216A6-F264-417B-AC2B-8913C0DA54BD}" destId="{2198873E-C5C0-455E-9EFF-396A76BC8CE2}" srcOrd="1" destOrd="0" presId="urn:microsoft.com/office/officeart/2005/8/layout/pList1"/>
    <dgm:cxn modelId="{E0C22A42-70C4-4518-BFAD-4F379B94F461}" type="presParOf" srcId="{3666FF2A-E553-4C80-9CB8-9D1AFA9BA878}" destId="{773CDBFB-8A90-4BEA-9F86-75FDEDE28C12}" srcOrd="3" destOrd="0" presId="urn:microsoft.com/office/officeart/2005/8/layout/pList1"/>
    <dgm:cxn modelId="{34E5BB1F-DDA8-4EF3-AFD3-A1F23D547139}" type="presParOf" srcId="{3666FF2A-E553-4C80-9CB8-9D1AFA9BA878}" destId="{E4C52587-9530-4019-AC02-18225DBE8B6E}" srcOrd="4" destOrd="0" presId="urn:microsoft.com/office/officeart/2005/8/layout/pList1"/>
    <dgm:cxn modelId="{D57E03BD-47C9-409E-B133-75D6C74AFE2E}" type="presParOf" srcId="{E4C52587-9530-4019-AC02-18225DBE8B6E}" destId="{E865FE35-D844-4EF6-8950-366732CE026F}" srcOrd="0" destOrd="0" presId="urn:microsoft.com/office/officeart/2005/8/layout/pList1"/>
    <dgm:cxn modelId="{A18F7204-E812-40F0-8609-F057CD83EC11}" type="presParOf" srcId="{E4C52587-9530-4019-AC02-18225DBE8B6E}" destId="{EA6C30C9-265D-4DD4-9B97-F90AD6DED3C2}"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A1BF2F54-7545-4731-B60F-0D312DF819F1}" type="datetimeFigureOut">
              <a:rPr lang="es-ES"/>
              <a:pPr>
                <a:defRPr/>
              </a:pPr>
              <a:t>13/09/2014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EC70405-DDE0-42F0-9EF3-2F888670DD32}" type="slidenum">
              <a:rPr lang="es-ES"/>
              <a:pPr>
                <a:defRPr/>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41D3182-09EA-40BD-9DA5-7EC6A4D00AA1}" type="datetimeFigureOut">
              <a:rPr lang="es-ES"/>
              <a:pPr>
                <a:defRPr/>
              </a:pPr>
              <a:t>13/09/2014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24D10A1-1A1E-4BF2-B10B-F81DE7409564}" type="slidenum">
              <a:rPr lang="es-ES"/>
              <a:pPr>
                <a:defRPr/>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70BB505-7B43-42E5-9027-3EB536FDA16C}" type="datetimeFigureOut">
              <a:rPr lang="es-ES"/>
              <a:pPr>
                <a:defRPr/>
              </a:pPr>
              <a:t>13/09/2014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BD644F9-78EA-4A14-98F3-47E86549D72F}" type="slidenum">
              <a:rPr lang="es-ES"/>
              <a:pPr>
                <a:defRPr/>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CF108AB-543D-41A6-B080-92769B5D1E28}" type="datetimeFigureOut">
              <a:rPr lang="es-ES"/>
              <a:pPr>
                <a:defRPr/>
              </a:pPr>
              <a:t>13/09/2014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F88E8DF-E934-45AE-85FE-24D6686E2ABA}" type="slidenum">
              <a:rPr lang="es-ES"/>
              <a:pPr>
                <a:defRPr/>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D3EDB31-FE74-4D0B-A8D0-2BEBC7CD851C}" type="datetimeFigureOut">
              <a:rPr lang="es-ES"/>
              <a:pPr>
                <a:defRPr/>
              </a:pPr>
              <a:t>13/09/2014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511A52F-1A49-4DA9-9800-A371376D3570}" type="slidenum">
              <a:rPr lang="es-ES"/>
              <a:pPr>
                <a:defRPr/>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3804D98-A747-43E9-81B3-137B4CC73A43}" type="datetimeFigureOut">
              <a:rPr lang="es-ES"/>
              <a:pPr>
                <a:defRPr/>
              </a:pPr>
              <a:t>13/09/2014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4FF6AD3-09F1-4063-8781-258CF270DE9F}" type="slidenum">
              <a:rPr lang="es-ES"/>
              <a:pPr>
                <a:defRPr/>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09C64B2-B128-4A53-8111-A2B37EB90685}" type="datetimeFigureOut">
              <a:rPr lang="es-ES"/>
              <a:pPr>
                <a:defRPr/>
              </a:pPr>
              <a:t>13/09/2014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9C406AE-F503-4EF3-B485-46A564B35142}" type="slidenum">
              <a:rPr lang="es-ES"/>
              <a:pPr>
                <a:defRPr/>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AF02D21-DFEC-4A96-9784-EEB6D8F1ACFA}" type="datetimeFigureOut">
              <a:rPr lang="es-ES"/>
              <a:pPr>
                <a:defRPr/>
              </a:pPr>
              <a:t>13/09/2014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247CFB6-B09A-4163-B70C-93E9501807BC}" type="slidenum">
              <a:rPr lang="es-ES"/>
              <a:pPr>
                <a:defRPr/>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44F67BF-FD5D-4716-966B-20D9DC8AC11A}" type="datetimeFigureOut">
              <a:rPr lang="es-ES"/>
              <a:pPr>
                <a:defRPr/>
              </a:pPr>
              <a:t>13/09/2014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F517E358-5263-4C2E-8E44-33BFD3D66B4C}" type="slidenum">
              <a:rPr lang="es-ES"/>
              <a:pPr>
                <a:defRPr/>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DD8FD89-86D6-4FF2-AFB3-A7F908712340}" type="datetimeFigureOut">
              <a:rPr lang="es-ES"/>
              <a:pPr>
                <a:defRPr/>
              </a:pPr>
              <a:t>13/09/2014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9E49346-7FD3-4ABF-82F7-D419CDE8EB7D}" type="slidenum">
              <a:rPr lang="es-ES"/>
              <a:pPr>
                <a:defRPr/>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1B011C3-A0FD-4F0D-9C56-908962255E2D}" type="datetimeFigureOut">
              <a:rPr lang="es-ES"/>
              <a:pPr>
                <a:defRPr/>
              </a:pPr>
              <a:t>13/09/2014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8CF2157-A797-4CC4-8588-9C826DB9FED3}" type="slidenum">
              <a:rPr lang="es-ES"/>
              <a:pPr>
                <a:defRPr/>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8A8CEF1-7EF5-4DC7-A64F-9242DC7946B4}" type="datetimeFigureOut">
              <a:rPr lang="es-ES"/>
              <a:pPr>
                <a:defRPr/>
              </a:pPr>
              <a:t>13/09/2014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D9E3AA9-A972-4F4F-898E-B75F1C10CDB7}"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285984" y="0"/>
            <a:ext cx="5072098" cy="1200329"/>
          </a:xfrm>
          <a:prstGeom prst="rect">
            <a:avLst/>
          </a:prstGeom>
          <a:noFill/>
        </p:spPr>
        <p:txBody>
          <a:bodyPr>
            <a:spAutoFit/>
            <a:scene3d>
              <a:camera prst="orthographicFront"/>
              <a:lightRig rig="chilly" dir="t"/>
            </a:scene3d>
            <a:sp3d extrusionH="31750" contourW="31750" prstMaterial="dkEdge">
              <a:bevelT w="50800" h="19050" prst="slope"/>
              <a:bevelB w="0"/>
              <a:contourClr>
                <a:srgbClr val="404F21"/>
              </a:contourClr>
            </a:sp3d>
          </a:bodyPr>
          <a:lstStyle/>
          <a:p>
            <a:pPr algn="ctr" fontAlgn="auto">
              <a:spcBef>
                <a:spcPts val="0"/>
              </a:spcBef>
              <a:spcAft>
                <a:spcPts val="0"/>
              </a:spcAft>
              <a:defRPr/>
            </a:pPr>
            <a:r>
              <a:rPr lang="ro-RO" sz="7200" b="1" spc="300" dirty="0">
                <a:ln/>
                <a:solidFill>
                  <a:schemeClr val="accent3"/>
                </a:solidFill>
                <a:effectLst>
                  <a:outerShdw blurRad="50800" dist="50800" dir="1200000" algn="ctr" rotWithShape="0">
                    <a:schemeClr val="tx1">
                      <a:alpha val="90000"/>
                    </a:schemeClr>
                  </a:outerShdw>
                </a:effectLst>
                <a:latin typeface="+mn-lt"/>
              </a:rPr>
              <a:t>SABATUL</a:t>
            </a:r>
            <a:endParaRPr lang="es-ES" sz="7200" b="1" spc="300" dirty="0">
              <a:ln/>
              <a:solidFill>
                <a:schemeClr val="accent3"/>
              </a:solidFill>
              <a:effectLst>
                <a:outerShdw blurRad="50800" dist="50800" dir="1200000" algn="ctr" rotWithShape="0">
                  <a:schemeClr val="tx1">
                    <a:alpha val="90000"/>
                  </a:schemeClr>
                </a:outerShdw>
              </a:effectLst>
              <a:latin typeface="+mn-lt"/>
            </a:endParaRPr>
          </a:p>
        </p:txBody>
      </p:sp>
      <p:sp>
        <p:nvSpPr>
          <p:cNvPr id="5" name="4 CuadroTexto"/>
          <p:cNvSpPr txBox="1"/>
          <p:nvPr/>
        </p:nvSpPr>
        <p:spPr>
          <a:xfrm>
            <a:off x="0" y="6488113"/>
            <a:ext cx="3789363" cy="369887"/>
          </a:xfrm>
          <a:prstGeom prst="rect">
            <a:avLst/>
          </a:prstGeom>
          <a:noFill/>
        </p:spPr>
        <p:txBody>
          <a:bodyPr wrap="none">
            <a:spAutoFit/>
          </a:bodyPr>
          <a:lstStyle/>
          <a:p>
            <a:pPr fontAlgn="auto">
              <a:spcBef>
                <a:spcPts val="0"/>
              </a:spcBef>
              <a:spcAft>
                <a:spcPts val="0"/>
              </a:spcAft>
              <a:defRPr/>
            </a:pPr>
            <a:r>
              <a:rPr lang="ro-RO" b="1" dirty="0">
                <a:solidFill>
                  <a:schemeClr val="accent3">
                    <a:lumMod val="60000"/>
                    <a:lumOff val="40000"/>
                  </a:schemeClr>
                </a:solidFill>
                <a:latin typeface="+mn-lt"/>
              </a:rPr>
              <a:t>Studiul </a:t>
            </a:r>
            <a:r>
              <a:rPr lang="es-ES" b="1" dirty="0">
                <a:solidFill>
                  <a:schemeClr val="accent3">
                    <a:lumMod val="60000"/>
                    <a:lumOff val="40000"/>
                  </a:schemeClr>
                </a:solidFill>
                <a:latin typeface="+mn-lt"/>
              </a:rPr>
              <a:t>11 p</a:t>
            </a:r>
            <a:r>
              <a:rPr lang="ro-RO" b="1" dirty="0">
                <a:solidFill>
                  <a:schemeClr val="accent3">
                    <a:lumMod val="60000"/>
                    <a:lumOff val="40000"/>
                  </a:schemeClr>
                </a:solidFill>
                <a:latin typeface="+mn-lt"/>
              </a:rPr>
              <a:t>entru</a:t>
            </a:r>
            <a:r>
              <a:rPr lang="es-ES" b="1" dirty="0">
                <a:solidFill>
                  <a:schemeClr val="accent3">
                    <a:lumMod val="60000"/>
                    <a:lumOff val="40000"/>
                  </a:schemeClr>
                </a:solidFill>
                <a:latin typeface="+mn-lt"/>
              </a:rPr>
              <a:t> 13 </a:t>
            </a:r>
            <a:r>
              <a:rPr lang="ro-RO" b="1" dirty="0">
                <a:solidFill>
                  <a:schemeClr val="accent3">
                    <a:lumMod val="60000"/>
                    <a:lumOff val="40000"/>
                  </a:schemeClr>
                </a:solidFill>
                <a:latin typeface="+mn-lt"/>
              </a:rPr>
              <a:t>septembrie </a:t>
            </a:r>
            <a:r>
              <a:rPr lang="es-ES" b="1" dirty="0">
                <a:solidFill>
                  <a:schemeClr val="accent3">
                    <a:lumMod val="60000"/>
                    <a:lumOff val="40000"/>
                  </a:schemeClr>
                </a:solidFill>
                <a:latin typeface="+mn-lt"/>
              </a:rPr>
              <a:t>2014</a:t>
            </a:r>
            <a:endParaRPr lang="es-ES" b="1" dirty="0">
              <a:solidFill>
                <a:schemeClr val="accent3">
                  <a:lumMod val="60000"/>
                  <a:lumOff val="40000"/>
                </a:schemeClr>
              </a:solidFill>
              <a:latin typeface="+mn-l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pic>
        <p:nvPicPr>
          <p:cNvPr id="1026" name="Picture 2" descr="R:\Dibujos\Creacion\Creacion (49).jpg"/>
          <p:cNvPicPr>
            <a:picLocks noChangeAspect="1" noChangeArrowheads="1"/>
          </p:cNvPicPr>
          <p:nvPr/>
        </p:nvPicPr>
        <p:blipFill>
          <a:blip r:embed="rId3" cstate="email"/>
          <a:srcRect/>
          <a:stretch>
            <a:fillRect/>
          </a:stretch>
        </p:blipFill>
        <p:spPr bwMode="auto">
          <a:xfrm>
            <a:off x="3855973" y="3143272"/>
            <a:ext cx="5288059" cy="3714752"/>
          </a:xfrm>
          <a:prstGeom prst="rect">
            <a:avLst/>
          </a:prstGeom>
          <a:ln>
            <a:noFill/>
          </a:ln>
          <a:effectLst>
            <a:softEdge rad="112500"/>
          </a:effectLst>
        </p:spPr>
      </p:pic>
      <p:sp>
        <p:nvSpPr>
          <p:cNvPr id="2" name="1 CuadroTexto"/>
          <p:cNvSpPr txBox="1"/>
          <p:nvPr/>
        </p:nvSpPr>
        <p:spPr>
          <a:xfrm>
            <a:off x="0" y="0"/>
            <a:ext cx="9144000" cy="769441"/>
          </a:xfrm>
          <a:prstGeom prst="rect">
            <a:avLst/>
          </a:prstGeom>
          <a:noFill/>
        </p:spPr>
        <p:txBody>
          <a:bodyPr>
            <a:spAutoFit/>
            <a:scene3d>
              <a:camera prst="orthographicFront"/>
              <a:lightRig rig="freezing" dir="t">
                <a:rot lat="0" lon="0" rev="2400000"/>
              </a:lightRig>
            </a:scene3d>
            <a:sp3d extrusionH="57150" contourW="25400">
              <a:bevelT w="50800" h="38100" prst="riblet"/>
              <a:contourClr>
                <a:srgbClr val="4579B8"/>
              </a:contourClr>
            </a:sp3d>
          </a:bodyPr>
          <a:lstStyle/>
          <a:p>
            <a:pPr algn="ctr" fontAlgn="auto">
              <a:spcBef>
                <a:spcPts val="0"/>
              </a:spcBef>
              <a:spcAft>
                <a:spcPts val="0"/>
              </a:spcAft>
              <a:defRPr/>
            </a:pPr>
            <a:r>
              <a:rPr lang="ro-RO" sz="4400" b="1" spc="300" dirty="0">
                <a:ln w="10541"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25400" dir="2160000" algn="ctr" rotWithShape="0">
                    <a:schemeClr val="tx2">
                      <a:lumMod val="75000"/>
                      <a:alpha val="70000"/>
                    </a:schemeClr>
                  </a:outerShdw>
                </a:effectLst>
                <a:latin typeface="+mn-lt"/>
              </a:rPr>
              <a:t>ORIGINEA SABATULUI</a:t>
            </a:r>
            <a:endParaRPr lang="es-ES" sz="4400" b="1" spc="300" dirty="0">
              <a:ln w="10541"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25400" dir="2160000" algn="ctr" rotWithShape="0">
                  <a:schemeClr val="tx2">
                    <a:lumMod val="75000"/>
                    <a:alpha val="70000"/>
                  </a:schemeClr>
                </a:outerShdw>
              </a:effectLst>
              <a:latin typeface="+mn-lt"/>
            </a:endParaRPr>
          </a:p>
        </p:txBody>
      </p:sp>
      <p:sp>
        <p:nvSpPr>
          <p:cNvPr id="3" name="2 Rectángulo"/>
          <p:cNvSpPr/>
          <p:nvPr/>
        </p:nvSpPr>
        <p:spPr>
          <a:xfrm>
            <a:off x="142875" y="576263"/>
            <a:ext cx="8786813" cy="923925"/>
          </a:xfrm>
          <a:prstGeom prst="rect">
            <a:avLst/>
          </a:prstGeom>
        </p:spPr>
        <p:txBody>
          <a:bodyPr>
            <a:spAutoFit/>
          </a:bodyPr>
          <a:lstStyle/>
          <a:p>
            <a:pPr fontAlgn="auto">
              <a:spcBef>
                <a:spcPts val="0"/>
              </a:spcBef>
              <a:spcAft>
                <a:spcPts val="0"/>
              </a:spcAft>
              <a:defRPr/>
            </a:pPr>
            <a:r>
              <a:rPr lang="es-ES" b="1" dirty="0">
                <a:solidFill>
                  <a:schemeClr val="accent1">
                    <a:lumMod val="75000"/>
                  </a:schemeClr>
                </a:solidFill>
                <a:latin typeface="Comic Sans MS" pitchFamily="66" charset="0"/>
              </a:rPr>
              <a:t>“</a:t>
            </a:r>
            <a:r>
              <a:rPr lang="vi-VN" b="1" dirty="0">
                <a:solidFill>
                  <a:schemeClr val="accent1">
                    <a:lumMod val="75000"/>
                  </a:schemeClr>
                </a:solidFill>
                <a:latin typeface="Comic Sans MS" pitchFamily="66" charset="0"/>
              </a:rPr>
              <a:t>Astfel au fost sfârşite cerurile şi pământul şi toată oştirea lor.În ziua a şaptea, Dumnezeu Şi-a sfârşit lucrarea pe care o făcuse; şi în ziua a şaptea S-a odihnit de toată lucrarea Lui pe care o făcuse.</a:t>
            </a:r>
            <a:r>
              <a:rPr lang="es-ES" b="1" dirty="0">
                <a:solidFill>
                  <a:schemeClr val="accent1">
                    <a:lumMod val="75000"/>
                  </a:schemeClr>
                </a:solidFill>
                <a:latin typeface="Comic Sans MS" pitchFamily="66" charset="0"/>
              </a:rPr>
              <a:t>” </a:t>
            </a:r>
            <a:r>
              <a:rPr lang="es-ES" sz="1100" b="1" dirty="0">
                <a:solidFill>
                  <a:schemeClr val="accent1">
                    <a:lumMod val="75000"/>
                  </a:schemeClr>
                </a:solidFill>
                <a:latin typeface="Comic Sans MS" pitchFamily="66" charset="0"/>
              </a:rPr>
              <a:t>(G</a:t>
            </a:r>
            <a:r>
              <a:rPr lang="ro-RO" sz="1100" b="1" dirty="0">
                <a:solidFill>
                  <a:schemeClr val="accent1">
                    <a:lumMod val="75000"/>
                  </a:schemeClr>
                </a:solidFill>
                <a:latin typeface="Comic Sans MS" pitchFamily="66" charset="0"/>
              </a:rPr>
              <a:t>eneza</a:t>
            </a:r>
            <a:r>
              <a:rPr lang="es-ES" sz="1100" b="1" dirty="0">
                <a:solidFill>
                  <a:schemeClr val="accent1">
                    <a:lumMod val="75000"/>
                  </a:schemeClr>
                </a:solidFill>
                <a:latin typeface="Comic Sans MS" pitchFamily="66" charset="0"/>
              </a:rPr>
              <a:t> 2:2-3)</a:t>
            </a:r>
            <a:endParaRPr lang="es-ES" b="1" dirty="0">
              <a:solidFill>
                <a:schemeClr val="accent1">
                  <a:lumMod val="75000"/>
                </a:schemeClr>
              </a:solidFill>
              <a:latin typeface="Comic Sans MS" pitchFamily="66" charset="0"/>
            </a:endParaRPr>
          </a:p>
        </p:txBody>
      </p:sp>
      <p:sp>
        <p:nvSpPr>
          <p:cNvPr id="4" name="3 CuadroTexto"/>
          <p:cNvSpPr txBox="1">
            <a:spLocks noChangeArrowheads="1"/>
          </p:cNvSpPr>
          <p:nvPr/>
        </p:nvSpPr>
        <p:spPr bwMode="auto">
          <a:xfrm>
            <a:off x="3714750" y="1428750"/>
            <a:ext cx="5429250" cy="708025"/>
          </a:xfrm>
          <a:prstGeom prst="rect">
            <a:avLst/>
          </a:prstGeom>
          <a:noFill/>
          <a:ln w="9525">
            <a:noFill/>
            <a:miter lim="800000"/>
            <a:headEnd/>
            <a:tailEnd/>
          </a:ln>
        </p:spPr>
        <p:txBody>
          <a:bodyPr>
            <a:spAutoFit/>
          </a:bodyPr>
          <a:lstStyle/>
          <a:p>
            <a:pPr algn="ctr"/>
            <a:r>
              <a:rPr lang="ro-RO" sz="2000" b="1">
                <a:latin typeface="Calibri" pitchFamily="34" charset="0"/>
              </a:rPr>
              <a:t>Cine a creat toate lucrurile, inclusiv sabatul</a:t>
            </a:r>
            <a:r>
              <a:rPr lang="es-ES" sz="2000" b="1">
                <a:latin typeface="Calibri" pitchFamily="34" charset="0"/>
              </a:rPr>
              <a:t>?</a:t>
            </a:r>
            <a:endParaRPr lang="ro-RO" sz="2000" b="1">
              <a:latin typeface="Calibri" pitchFamily="34" charset="0"/>
            </a:endParaRPr>
          </a:p>
          <a:p>
            <a:pPr algn="ctr"/>
            <a:r>
              <a:rPr lang="es-ES" sz="2000" b="1">
                <a:latin typeface="Calibri" pitchFamily="34" charset="0"/>
              </a:rPr>
              <a:t> </a:t>
            </a:r>
            <a:r>
              <a:rPr lang="ro-RO" sz="2000" b="1">
                <a:latin typeface="Calibri" pitchFamily="34" charset="0"/>
              </a:rPr>
              <a:t>Io</a:t>
            </a:r>
            <a:r>
              <a:rPr lang="es-ES" sz="2000" b="1">
                <a:latin typeface="Calibri" pitchFamily="34" charset="0"/>
              </a:rPr>
              <a:t>an 1:1-3, Colosen</a:t>
            </a:r>
            <a:r>
              <a:rPr lang="ro-RO" sz="2000" b="1">
                <a:latin typeface="Calibri" pitchFamily="34" charset="0"/>
              </a:rPr>
              <a:t>i</a:t>
            </a:r>
            <a:r>
              <a:rPr lang="es-ES" sz="2000" b="1">
                <a:latin typeface="Calibri" pitchFamily="34" charset="0"/>
              </a:rPr>
              <a:t> 1:16; </a:t>
            </a:r>
            <a:r>
              <a:rPr lang="ro-RO" sz="2000" b="1">
                <a:latin typeface="Calibri" pitchFamily="34" charset="0"/>
              </a:rPr>
              <a:t>Evrei</a:t>
            </a:r>
            <a:r>
              <a:rPr lang="es-ES" sz="2000" b="1">
                <a:latin typeface="Calibri" pitchFamily="34" charset="0"/>
              </a:rPr>
              <a:t> 1:1-2</a:t>
            </a:r>
          </a:p>
        </p:txBody>
      </p:sp>
      <p:sp>
        <p:nvSpPr>
          <p:cNvPr id="5" name="4 CuadroTexto"/>
          <p:cNvSpPr txBox="1">
            <a:spLocks noChangeArrowheads="1"/>
          </p:cNvSpPr>
          <p:nvPr/>
        </p:nvSpPr>
        <p:spPr bwMode="auto">
          <a:xfrm>
            <a:off x="3857625" y="2071688"/>
            <a:ext cx="5286375" cy="1016000"/>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Isus a creat totul, inclusiv Sabatul. Nici Isus, nici Adam, nici Eva nu erau obosiţi. De ce aveau nevoie să se odihnească în Sabat</a:t>
            </a:r>
            <a:r>
              <a:rPr lang="es-ES" sz="2000" b="1">
                <a:latin typeface="Calibri" pitchFamily="34" charset="0"/>
              </a:rPr>
              <a:t>?</a:t>
            </a:r>
          </a:p>
        </p:txBody>
      </p:sp>
      <p:sp>
        <p:nvSpPr>
          <p:cNvPr id="7" name="6 Rectángulo"/>
          <p:cNvSpPr>
            <a:spLocks noChangeArrowheads="1"/>
          </p:cNvSpPr>
          <p:nvPr/>
        </p:nvSpPr>
        <p:spPr bwMode="auto">
          <a:xfrm>
            <a:off x="71438" y="2714625"/>
            <a:ext cx="3857625" cy="4170363"/>
          </a:xfrm>
          <a:prstGeom prst="rect">
            <a:avLst/>
          </a:prstGeom>
          <a:noFill/>
          <a:ln w="9525">
            <a:noFill/>
            <a:miter lim="800000"/>
            <a:headEnd/>
            <a:tailEnd/>
          </a:ln>
        </p:spPr>
        <p:txBody>
          <a:bodyPr>
            <a:spAutoFit/>
          </a:bodyPr>
          <a:lstStyle/>
          <a:p>
            <a:pPr>
              <a:spcBef>
                <a:spcPts val="300"/>
              </a:spcBef>
            </a:pPr>
            <a:r>
              <a:rPr lang="ro-RO" sz="2000" b="1">
                <a:solidFill>
                  <a:srgbClr val="000000"/>
                </a:solidFill>
                <a:latin typeface="Calibri" pitchFamily="34" charset="0"/>
              </a:rPr>
              <a:t>Într-o lume fără păcat, sabatul era un templu în timp, unde creaturile se reunesc pentru a lăuda şi a petrece timp în comuniune specială cu Creatorul. </a:t>
            </a:r>
            <a:endParaRPr lang="es-ES" sz="2000" b="1">
              <a:solidFill>
                <a:srgbClr val="000000"/>
              </a:solidFill>
              <a:latin typeface="Calibri" pitchFamily="34" charset="0"/>
            </a:endParaRPr>
          </a:p>
          <a:p>
            <a:pPr>
              <a:spcBef>
                <a:spcPts val="300"/>
              </a:spcBef>
            </a:pPr>
            <a:r>
              <a:rPr lang="ro-RO" sz="2000" b="1">
                <a:solidFill>
                  <a:srgbClr val="000000"/>
                </a:solidFill>
                <a:latin typeface="Calibri" pitchFamily="34" charset="0"/>
              </a:rPr>
              <a:t>Cu atât mai mult noi, înconjuraţi de păcat, avem nevoie de aceste momente de comuniune intensă cu Creatorul. </a:t>
            </a:r>
            <a:endParaRPr lang="es-ES" sz="2000" b="1">
              <a:solidFill>
                <a:srgbClr val="000000"/>
              </a:solidFill>
              <a:latin typeface="Calibri" pitchFamily="34" charset="0"/>
            </a:endParaRPr>
          </a:p>
          <a:p>
            <a:pPr>
              <a:spcBef>
                <a:spcPts val="300"/>
              </a:spcBef>
            </a:pPr>
            <a:r>
              <a:rPr lang="ro-RO" sz="2000" b="1">
                <a:solidFill>
                  <a:srgbClr val="000000"/>
                </a:solidFill>
                <a:latin typeface="Calibri" pitchFamily="34" charset="0"/>
              </a:rPr>
              <a:t>Isus însuşi ne-a dat exemplu, odihnindu-se în sabat după lucrarea Sa, atât după Creaţiune, cât şi după Mântuire. </a:t>
            </a:r>
            <a:endParaRPr lang="es-ES" sz="2000" b="1">
              <a:solidFill>
                <a:srgbClr val="000000"/>
              </a:solidFill>
              <a:latin typeface="Calibri" pitchFamily="34" charset="0"/>
            </a:endParaRPr>
          </a:p>
        </p:txBody>
      </p:sp>
      <p:pic>
        <p:nvPicPr>
          <p:cNvPr id="1028" name="Picture 4" descr="R:\Dibujos\Creacion\the_hand_of_god_by_urbanbushido-d3k5j2n.jpg"/>
          <p:cNvPicPr>
            <a:picLocks noChangeAspect="1" noChangeArrowheads="1"/>
          </p:cNvPicPr>
          <p:nvPr/>
        </p:nvPicPr>
        <p:blipFill>
          <a:blip r:embed="rId4" cstate="email"/>
          <a:srcRect/>
          <a:stretch>
            <a:fillRect/>
          </a:stretch>
        </p:blipFill>
        <p:spPr bwMode="auto">
          <a:xfrm>
            <a:off x="2166921" y="1500174"/>
            <a:ext cx="1619261" cy="121444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029" name="Picture 5" descr="R:\Dibujos\Creacion\picture2.jpg"/>
          <p:cNvPicPr>
            <a:picLocks noChangeAspect="1" noChangeArrowheads="1"/>
          </p:cNvPicPr>
          <p:nvPr/>
        </p:nvPicPr>
        <p:blipFill>
          <a:blip r:embed="rId5" cstate="email"/>
          <a:srcRect/>
          <a:stretch>
            <a:fillRect/>
          </a:stretch>
        </p:blipFill>
        <p:spPr bwMode="auto">
          <a:xfrm>
            <a:off x="142844" y="1500175"/>
            <a:ext cx="1861264" cy="121444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37" presetClass="entr" presetSubtype="0" fill="hold"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1000"/>
                                        <p:tgtEl>
                                          <p:spTgt spid="1029"/>
                                        </p:tgtEl>
                                      </p:cBhvr>
                                    </p:animEffect>
                                    <p:anim calcmode="lin" valueType="num">
                                      <p:cBhvr>
                                        <p:cTn id="24" dur="1000" fill="hold"/>
                                        <p:tgtEl>
                                          <p:spTgt spid="1029"/>
                                        </p:tgtEl>
                                        <p:attrNameLst>
                                          <p:attrName>ppt_x</p:attrName>
                                        </p:attrNameLst>
                                      </p:cBhvr>
                                      <p:tavLst>
                                        <p:tav tm="0">
                                          <p:val>
                                            <p:strVal val="#ppt_x"/>
                                          </p:val>
                                        </p:tav>
                                        <p:tav tm="100000">
                                          <p:val>
                                            <p:strVal val="#ppt_x"/>
                                          </p:val>
                                        </p:tav>
                                      </p:tavLst>
                                    </p:anim>
                                    <p:anim calcmode="lin" valueType="num">
                                      <p:cBhvr>
                                        <p:cTn id="25" dur="900" decel="100000" fill="hold"/>
                                        <p:tgtEl>
                                          <p:spTgt spid="102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29"/>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par>
                          <p:cTn id="39" fill="hold">
                            <p:stCondLst>
                              <p:cond delay="1000"/>
                            </p:stCondLst>
                            <p:childTnLst>
                              <p:par>
                                <p:cTn id="40" presetID="37" presetClass="entr" presetSubtype="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1000"/>
                                        <p:tgtEl>
                                          <p:spTgt spid="1028"/>
                                        </p:tgtEl>
                                      </p:cBhvr>
                                    </p:animEffect>
                                    <p:anim calcmode="lin" valueType="num">
                                      <p:cBhvr>
                                        <p:cTn id="43" dur="1000" fill="hold"/>
                                        <p:tgtEl>
                                          <p:spTgt spid="1028"/>
                                        </p:tgtEl>
                                        <p:attrNameLst>
                                          <p:attrName>ppt_x</p:attrName>
                                        </p:attrNameLst>
                                      </p:cBhvr>
                                      <p:tavLst>
                                        <p:tav tm="0">
                                          <p:val>
                                            <p:strVal val="#ppt_x"/>
                                          </p:val>
                                        </p:tav>
                                        <p:tav tm="100000">
                                          <p:val>
                                            <p:strVal val="#ppt_x"/>
                                          </p:val>
                                        </p:tav>
                                      </p:tavLst>
                                    </p:anim>
                                    <p:anim calcmode="lin" valueType="num">
                                      <p:cBhvr>
                                        <p:cTn id="44" dur="900" decel="100000" fill="hold"/>
                                        <p:tgtEl>
                                          <p:spTgt spid="102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900" decel="100000" fill="hold"/>
                                        <p:tgtEl>
                                          <p:spTgt spid="5"/>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 calcmode="lin" valueType="num">
                                      <p:cBhvr>
                                        <p:cTn id="58" dur="500" fill="hold"/>
                                        <p:tgtEl>
                                          <p:spTgt spid="7">
                                            <p:txEl>
                                              <p:pRg st="0" end="0"/>
                                            </p:txEl>
                                          </p:spTgt>
                                        </p:tgtEl>
                                        <p:attrNameLst>
                                          <p:attrName>ppt_x</p:attrName>
                                        </p:attrNameLst>
                                      </p:cBhvr>
                                      <p:tavLst>
                                        <p:tav tm="0">
                                          <p:val>
                                            <p:strVal val="#ppt_x-#ppt_w/2"/>
                                          </p:val>
                                        </p:tav>
                                        <p:tav tm="100000">
                                          <p:val>
                                            <p:strVal val="#ppt_x"/>
                                          </p:val>
                                        </p:tav>
                                      </p:tavLst>
                                    </p:anim>
                                    <p:anim calcmode="lin" valueType="num">
                                      <p:cBhvr>
                                        <p:cTn id="5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026"/>
                                        </p:tgtEl>
                                        <p:attrNameLst>
                                          <p:attrName>style.visibility</p:attrName>
                                        </p:attrNameLst>
                                      </p:cBhvr>
                                      <p:to>
                                        <p:strVal val="visible"/>
                                      </p:to>
                                    </p:set>
                                    <p:animEffect transition="in" filter="fade">
                                      <p:cBhvr>
                                        <p:cTn id="65" dur="1000"/>
                                        <p:tgtEl>
                                          <p:spTgt spid="1026"/>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grpId="0" nodeType="clickEffect">
                                  <p:stCondLst>
                                    <p:cond delay="0"/>
                                  </p:stCondLst>
                                  <p:childTnLst>
                                    <p:set>
                                      <p:cBhvr>
                                        <p:cTn id="69" dur="1" fill="hold">
                                          <p:stCondLst>
                                            <p:cond delay="0"/>
                                          </p:stCondLst>
                                        </p:cTn>
                                        <p:tgtEl>
                                          <p:spTgt spid="7">
                                            <p:txEl>
                                              <p:pRg st="1" end="1"/>
                                            </p:txEl>
                                          </p:spTgt>
                                        </p:tgtEl>
                                        <p:attrNameLst>
                                          <p:attrName>style.visibility</p:attrName>
                                        </p:attrNameLst>
                                      </p:cBhvr>
                                      <p:to>
                                        <p:strVal val="visible"/>
                                      </p:to>
                                    </p:set>
                                    <p:anim calcmode="lin" valueType="num">
                                      <p:cBhvr>
                                        <p:cTn id="70" dur="500" fill="hold"/>
                                        <p:tgtEl>
                                          <p:spTgt spid="7">
                                            <p:txEl>
                                              <p:pRg st="1" end="1"/>
                                            </p:txEl>
                                          </p:spTgt>
                                        </p:tgtEl>
                                        <p:attrNameLst>
                                          <p:attrName>ppt_x</p:attrName>
                                        </p:attrNameLst>
                                      </p:cBhvr>
                                      <p:tavLst>
                                        <p:tav tm="0">
                                          <p:val>
                                            <p:strVal val="#ppt_x-#ppt_w/2"/>
                                          </p:val>
                                        </p:tav>
                                        <p:tav tm="100000">
                                          <p:val>
                                            <p:strVal val="#ppt_x"/>
                                          </p:val>
                                        </p:tav>
                                      </p:tavLst>
                                    </p:anim>
                                    <p:anim calcmode="lin" valueType="num">
                                      <p:cBhvr>
                                        <p:cTn id="71"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7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73"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grpId="0" nodeType="clickEffect">
                                  <p:stCondLst>
                                    <p:cond delay="0"/>
                                  </p:stCondLst>
                                  <p:childTnLst>
                                    <p:set>
                                      <p:cBhvr>
                                        <p:cTn id="77" dur="1" fill="hold">
                                          <p:stCondLst>
                                            <p:cond delay="0"/>
                                          </p:stCondLst>
                                        </p:cTn>
                                        <p:tgtEl>
                                          <p:spTgt spid="7">
                                            <p:txEl>
                                              <p:pRg st="2" end="2"/>
                                            </p:txEl>
                                          </p:spTgt>
                                        </p:tgtEl>
                                        <p:attrNameLst>
                                          <p:attrName>style.visibility</p:attrName>
                                        </p:attrNameLst>
                                      </p:cBhvr>
                                      <p:to>
                                        <p:strVal val="visible"/>
                                      </p:to>
                                    </p:set>
                                    <p:anim calcmode="lin" valueType="num">
                                      <p:cBhvr>
                                        <p:cTn id="78" dur="500" fill="hold"/>
                                        <p:tgtEl>
                                          <p:spTgt spid="7">
                                            <p:txEl>
                                              <p:pRg st="2" end="2"/>
                                            </p:txEl>
                                          </p:spTgt>
                                        </p:tgtEl>
                                        <p:attrNameLst>
                                          <p:attrName>ppt_x</p:attrName>
                                        </p:attrNameLst>
                                      </p:cBhvr>
                                      <p:tavLst>
                                        <p:tav tm="0">
                                          <p:val>
                                            <p:strVal val="#ppt_x-#ppt_w/2"/>
                                          </p:val>
                                        </p:tav>
                                        <p:tav tm="100000">
                                          <p:val>
                                            <p:strVal val="#ppt_x"/>
                                          </p:val>
                                        </p:tav>
                                      </p:tavLst>
                                    </p:anim>
                                    <p:anim calcmode="lin" valueType="num">
                                      <p:cBhvr>
                                        <p:cTn id="79"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80"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o-RO"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DOMNUL SABATULUI</a:t>
            </a:r>
            <a:endParaRPr lang="es-E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p:txBody>
      </p:sp>
      <p:sp>
        <p:nvSpPr>
          <p:cNvPr id="3" name="2 Rectángulo"/>
          <p:cNvSpPr/>
          <p:nvPr/>
        </p:nvSpPr>
        <p:spPr>
          <a:xfrm>
            <a:off x="142875" y="785813"/>
            <a:ext cx="3571875" cy="892175"/>
          </a:xfrm>
          <a:prstGeom prst="rect">
            <a:avLst/>
          </a:prstGeom>
        </p:spPr>
        <p:txBody>
          <a:bodyPr>
            <a:spAutoFit/>
          </a:bodyPr>
          <a:lstStyle/>
          <a:p>
            <a:pPr algn="ctr" fontAlgn="auto">
              <a:spcBef>
                <a:spcPts val="0"/>
              </a:spcBef>
              <a:spcAft>
                <a:spcPts val="0"/>
              </a:spcAft>
              <a:defRPr/>
            </a:pPr>
            <a:r>
              <a:rPr lang="es-ES" sz="2000" b="1" dirty="0">
                <a:solidFill>
                  <a:schemeClr val="accent1">
                    <a:lumMod val="75000"/>
                  </a:schemeClr>
                </a:solidFill>
                <a:latin typeface="Comic Sans MS" pitchFamily="66" charset="0"/>
              </a:rPr>
              <a:t>“</a:t>
            </a:r>
            <a:r>
              <a:rPr lang="it-IT" sz="2000" b="1" dirty="0">
                <a:solidFill>
                  <a:schemeClr val="accent1">
                    <a:lumMod val="75000"/>
                  </a:schemeClr>
                </a:solidFill>
                <a:latin typeface="Comic Sans MS" pitchFamily="66" charset="0"/>
              </a:rPr>
              <a:t>Căci Fiul omului este Domn şi al Sabatului.</a:t>
            </a:r>
            <a:r>
              <a:rPr lang="es-ES" sz="2000" b="1" dirty="0">
                <a:solidFill>
                  <a:schemeClr val="accent1">
                    <a:lumMod val="75000"/>
                  </a:schemeClr>
                </a:solidFill>
                <a:latin typeface="Comic Sans MS" pitchFamily="66" charset="0"/>
              </a:rPr>
              <a:t>”</a:t>
            </a:r>
          </a:p>
          <a:p>
            <a:pPr algn="ctr" fontAlgn="auto">
              <a:spcBef>
                <a:spcPts val="0"/>
              </a:spcBef>
              <a:spcAft>
                <a:spcPts val="0"/>
              </a:spcAft>
              <a:defRPr/>
            </a:pPr>
            <a:r>
              <a:rPr lang="es-ES" sz="1200" b="1" dirty="0">
                <a:solidFill>
                  <a:schemeClr val="accent1">
                    <a:lumMod val="75000"/>
                  </a:schemeClr>
                </a:solidFill>
                <a:latin typeface="Comic Sans MS" pitchFamily="66" charset="0"/>
              </a:rPr>
              <a:t>(Mate</a:t>
            </a:r>
            <a:r>
              <a:rPr lang="ro-RO" sz="1200" b="1" dirty="0">
                <a:solidFill>
                  <a:schemeClr val="accent1">
                    <a:lumMod val="75000"/>
                  </a:schemeClr>
                </a:solidFill>
                <a:latin typeface="Comic Sans MS" pitchFamily="66" charset="0"/>
              </a:rPr>
              <a:t>i</a:t>
            </a:r>
            <a:r>
              <a:rPr lang="es-ES" sz="1200" b="1" dirty="0">
                <a:solidFill>
                  <a:schemeClr val="accent1">
                    <a:lumMod val="75000"/>
                  </a:schemeClr>
                </a:solidFill>
                <a:latin typeface="Comic Sans MS" pitchFamily="66" charset="0"/>
              </a:rPr>
              <a:t> </a:t>
            </a:r>
            <a:r>
              <a:rPr lang="es-ES" sz="1200" b="1" dirty="0">
                <a:solidFill>
                  <a:schemeClr val="accent1">
                    <a:lumMod val="75000"/>
                  </a:schemeClr>
                </a:solidFill>
                <a:latin typeface="Comic Sans MS" pitchFamily="66" charset="0"/>
              </a:rPr>
              <a:t>12:8</a:t>
            </a:r>
            <a:r>
              <a:rPr lang="es-ES" sz="1200" b="1" dirty="0">
                <a:solidFill>
                  <a:schemeClr val="accent1">
                    <a:lumMod val="75000"/>
                  </a:schemeClr>
                </a:solidFill>
                <a:latin typeface="Comic Sans MS" pitchFamily="66" charset="0"/>
              </a:rPr>
              <a:t>)</a:t>
            </a:r>
            <a:endParaRPr lang="es-ES" sz="2000" b="1" dirty="0">
              <a:solidFill>
                <a:schemeClr val="accent1">
                  <a:lumMod val="75000"/>
                </a:schemeClr>
              </a:solidFill>
              <a:latin typeface="Comic Sans MS" pitchFamily="66" charset="0"/>
            </a:endParaRPr>
          </a:p>
        </p:txBody>
      </p:sp>
      <p:sp>
        <p:nvSpPr>
          <p:cNvPr id="4" name="3 CuadroTexto"/>
          <p:cNvSpPr txBox="1"/>
          <p:nvPr/>
        </p:nvSpPr>
        <p:spPr>
          <a:xfrm>
            <a:off x="4067944" y="4462873"/>
            <a:ext cx="5004650" cy="2323713"/>
          </a:xfrm>
          <a:prstGeom prst="rect">
            <a:avLst/>
          </a:prstGeom>
          <a:gradFill>
            <a:gsLst>
              <a:gs pos="0">
                <a:srgbClr val="FFFF66"/>
              </a:gs>
              <a:gs pos="35000">
                <a:srgbClr val="FFFF99"/>
              </a:gs>
              <a:gs pos="100000">
                <a:srgbClr val="FFFFCC"/>
              </a:gs>
            </a:gsLs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00"/>
            </a:contourClr>
          </a:sp3d>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600"/>
              </a:spcBef>
              <a:spcAft>
                <a:spcPts val="0"/>
              </a:spcAft>
              <a:defRPr/>
            </a:pPr>
            <a:r>
              <a:rPr lang="ro-RO" sz="2000" b="1" dirty="0"/>
              <a:t>Deşi această acţiune era permisă de lege</a:t>
            </a:r>
            <a:r>
              <a:rPr lang="es-ES" sz="2000" b="1" dirty="0"/>
              <a:t> (D</a:t>
            </a:r>
            <a:r>
              <a:rPr lang="ro-RO" sz="2000" b="1" dirty="0"/>
              <a:t>eu</a:t>
            </a:r>
            <a:r>
              <a:rPr lang="es-ES" sz="2000" b="1" dirty="0"/>
              <a:t>t. 23:25), </a:t>
            </a:r>
            <a:r>
              <a:rPr lang="ro-RO" sz="2000" b="1" dirty="0"/>
              <a:t>au fost acuzaţi că au încălcat legea pentru că au făcut acest lucru în sabat. </a:t>
            </a:r>
            <a:endParaRPr lang="es-ES" sz="2000" b="1" dirty="0"/>
          </a:p>
          <a:p>
            <a:pPr fontAlgn="auto">
              <a:spcBef>
                <a:spcPts val="600"/>
              </a:spcBef>
              <a:spcAft>
                <a:spcPts val="0"/>
              </a:spcAft>
              <a:defRPr/>
            </a:pPr>
            <a:r>
              <a:rPr lang="ro-RO" sz="2000" b="1" dirty="0"/>
              <a:t>Fariseii aveau nişte norme foarte stricte în păstrarea sabatului, iar pentru ei acţiunea apostolilor însemna a secera, a treiera şi a înmagazina grâul. </a:t>
            </a:r>
            <a:endParaRPr lang="es-ES" sz="2000" b="1" dirty="0"/>
          </a:p>
        </p:txBody>
      </p:sp>
      <p:sp>
        <p:nvSpPr>
          <p:cNvPr id="5" name="4 Rectángulo"/>
          <p:cNvSpPr>
            <a:spLocks noChangeArrowheads="1"/>
          </p:cNvSpPr>
          <p:nvPr/>
        </p:nvSpPr>
        <p:spPr bwMode="auto">
          <a:xfrm>
            <a:off x="4071938" y="911225"/>
            <a:ext cx="4821237" cy="1096963"/>
          </a:xfrm>
          <a:prstGeom prst="rect">
            <a:avLst/>
          </a:prstGeom>
          <a:noFill/>
          <a:ln w="9525">
            <a:noFill/>
            <a:miter lim="800000"/>
            <a:headEnd/>
            <a:tailEnd/>
          </a:ln>
        </p:spPr>
        <p:txBody>
          <a:bodyPr>
            <a:spAutoFit/>
          </a:bodyPr>
          <a:lstStyle/>
          <a:p>
            <a:pPr>
              <a:spcBef>
                <a:spcPts val="600"/>
              </a:spcBef>
            </a:pPr>
            <a:r>
              <a:rPr lang="ro-RO" sz="2200" b="1">
                <a:solidFill>
                  <a:srgbClr val="000000"/>
                </a:solidFill>
                <a:latin typeface="Calibri" pitchFamily="34" charset="0"/>
              </a:rPr>
              <a:t>Într-un sabat, pe când treceau printr-un lan, apostolii au cules spice şi au mâncat grâul</a:t>
            </a:r>
            <a:r>
              <a:rPr lang="es-ES" sz="2200" b="1">
                <a:solidFill>
                  <a:srgbClr val="000000"/>
                </a:solidFill>
                <a:latin typeface="Calibri" pitchFamily="34" charset="0"/>
              </a:rPr>
              <a:t> (M</a:t>
            </a:r>
            <a:r>
              <a:rPr lang="ro-RO" sz="2200" b="1">
                <a:solidFill>
                  <a:srgbClr val="000000"/>
                </a:solidFill>
                <a:latin typeface="Calibri" pitchFamily="34" charset="0"/>
              </a:rPr>
              <a:t>a</a:t>
            </a:r>
            <a:r>
              <a:rPr lang="es-ES" sz="2200" b="1">
                <a:solidFill>
                  <a:srgbClr val="000000"/>
                </a:solidFill>
                <a:latin typeface="Calibri" pitchFamily="34" charset="0"/>
              </a:rPr>
              <a:t>t. 12:1-2).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 calcmode="lin" valueType="num">
                                      <p:cBhvr>
                                        <p:cTn id="31" dur="500" fill="hold"/>
                                        <p:tgtEl>
                                          <p:spTgt spid="4">
                                            <p:bg/>
                                          </p:spTgt>
                                        </p:tgtEl>
                                        <p:attrNameLst>
                                          <p:attrName>ppt_w</p:attrName>
                                        </p:attrNameLst>
                                      </p:cBhvr>
                                      <p:tavLst>
                                        <p:tav tm="0">
                                          <p:val>
                                            <p:fltVal val="0"/>
                                          </p:val>
                                        </p:tav>
                                        <p:tav tm="100000">
                                          <p:val>
                                            <p:strVal val="#ppt_w"/>
                                          </p:val>
                                        </p:tav>
                                      </p:tavLst>
                                    </p:anim>
                                    <p:anim calcmode="lin" valueType="num">
                                      <p:cBhvr>
                                        <p:cTn id="32" dur="500" fill="hold"/>
                                        <p:tgtEl>
                                          <p:spTgt spid="4">
                                            <p:bg/>
                                          </p:spTgt>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17" presetClass="entr" presetSubtype="8"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p:cTn id="36"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37"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 calcmode="lin" valueType="num">
                                      <p:cBhvr>
                                        <p:cTn id="44"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45"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46"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24000" r="-2000" b="-16000"/>
          </a:stretch>
        </a:blipFill>
        <a:effectLst/>
      </p:bgPr>
    </p:bg>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214313" y="1357313"/>
            <a:ext cx="4929187" cy="708025"/>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Isus a răspuns fariseilor cu două exemple relaţionate lucrării la templu</a:t>
            </a:r>
            <a:r>
              <a:rPr lang="es-ES" sz="2000" b="1">
                <a:latin typeface="Calibri" pitchFamily="34" charset="0"/>
              </a:rPr>
              <a:t>:</a:t>
            </a:r>
          </a:p>
        </p:txBody>
      </p:sp>
      <p:sp>
        <p:nvSpPr>
          <p:cNvPr id="5" name="4 CuadroTexto"/>
          <p:cNvSpPr txBox="1"/>
          <p:nvPr/>
        </p:nvSpPr>
        <p:spPr>
          <a:xfrm>
            <a:off x="142875" y="2105025"/>
            <a:ext cx="5214938" cy="1323975"/>
          </a:xfrm>
          <a:prstGeom prst="rect">
            <a:avLst/>
          </a:prstGeom>
          <a:noFill/>
        </p:spPr>
        <p:txBody>
          <a:bodyPr>
            <a:spAutoFit/>
          </a:bodyPr>
          <a:lstStyle/>
          <a:p>
            <a:pPr marL="355600" indent="-355600" fontAlgn="auto">
              <a:spcBef>
                <a:spcPts val="0"/>
              </a:spcBef>
              <a:spcAft>
                <a:spcPts val="0"/>
              </a:spcAft>
              <a:buClr>
                <a:schemeClr val="accent6">
                  <a:lumMod val="75000"/>
                </a:schemeClr>
              </a:buClr>
              <a:buFont typeface="+mj-lt"/>
              <a:buAutoNum type="alphaUcPeriod"/>
              <a:defRPr/>
            </a:pPr>
            <a:r>
              <a:rPr lang="es-ES" sz="2000" b="1" dirty="0">
                <a:latin typeface="+mn-lt"/>
              </a:rPr>
              <a:t>David </a:t>
            </a:r>
            <a:r>
              <a:rPr lang="ro-RO" sz="2000" b="1" dirty="0">
                <a:latin typeface="+mn-lt"/>
              </a:rPr>
              <a:t>a mâncat din pâinile sfinţite. O încălcare a legii ceremoniale permisă. </a:t>
            </a:r>
            <a:endParaRPr lang="es-ES" sz="2000" b="1" dirty="0">
              <a:latin typeface="+mn-lt"/>
            </a:endParaRPr>
          </a:p>
          <a:p>
            <a:pPr marL="355600" indent="-355600" fontAlgn="auto">
              <a:spcBef>
                <a:spcPts val="0"/>
              </a:spcBef>
              <a:spcAft>
                <a:spcPts val="0"/>
              </a:spcAft>
              <a:buClr>
                <a:schemeClr val="accent6">
                  <a:lumMod val="75000"/>
                </a:schemeClr>
              </a:buClr>
              <a:buFont typeface="+mj-lt"/>
              <a:buAutoNum type="alphaUcPeriod"/>
              <a:defRPr/>
            </a:pPr>
            <a:r>
              <a:rPr lang="ro-RO" sz="2000" b="1" dirty="0">
                <a:latin typeface="+mn-lt"/>
              </a:rPr>
              <a:t>Preoţii lucrau</a:t>
            </a:r>
            <a:r>
              <a:rPr lang="es-ES" sz="2000" b="1" dirty="0">
                <a:latin typeface="+mn-lt"/>
              </a:rPr>
              <a:t> (</a:t>
            </a:r>
            <a:r>
              <a:rPr lang="ro-RO" sz="2000" b="1" dirty="0">
                <a:latin typeface="+mn-lt"/>
              </a:rPr>
              <a:t>în plus</a:t>
            </a:r>
            <a:r>
              <a:rPr lang="es-ES" sz="2000" b="1" dirty="0">
                <a:latin typeface="+mn-lt"/>
              </a:rPr>
              <a:t>) </a:t>
            </a:r>
            <a:r>
              <a:rPr lang="ro-RO" sz="2000" b="1" dirty="0">
                <a:latin typeface="+mn-lt"/>
              </a:rPr>
              <a:t>în sabat</a:t>
            </a:r>
            <a:r>
              <a:rPr lang="es-ES" sz="2000" b="1" dirty="0">
                <a:latin typeface="+mn-lt"/>
              </a:rPr>
              <a:t>. </a:t>
            </a:r>
            <a:r>
              <a:rPr lang="ro-RO" sz="2000" b="1" dirty="0">
                <a:latin typeface="+mn-lt"/>
              </a:rPr>
              <a:t>Lucrarea lor era acceptată de Dumnezeu. </a:t>
            </a:r>
            <a:endParaRPr lang="es-ES" sz="2000" b="1" dirty="0">
              <a:latin typeface="+mn-lt"/>
            </a:endParaRPr>
          </a:p>
        </p:txBody>
      </p:sp>
      <p:sp>
        <p:nvSpPr>
          <p:cNvPr id="6" name="5 CuadroTexto"/>
          <p:cNvSpPr txBox="1">
            <a:spLocks noChangeArrowheads="1"/>
          </p:cNvSpPr>
          <p:nvPr/>
        </p:nvSpPr>
        <p:spPr bwMode="auto">
          <a:xfrm>
            <a:off x="2714625" y="3643313"/>
            <a:ext cx="6143625" cy="400050"/>
          </a:xfrm>
          <a:prstGeom prst="rect">
            <a:avLst/>
          </a:prstGeom>
          <a:noFill/>
          <a:ln w="9525">
            <a:noFill/>
            <a:miter lim="800000"/>
            <a:headEnd/>
            <a:tailEnd/>
          </a:ln>
        </p:spPr>
        <p:txBody>
          <a:bodyPr>
            <a:spAutoFit/>
          </a:bodyPr>
          <a:lstStyle/>
          <a:p>
            <a:pPr>
              <a:spcBef>
                <a:spcPts val="600"/>
              </a:spcBef>
            </a:pPr>
            <a:r>
              <a:rPr lang="es-ES" sz="2000" b="1">
                <a:latin typeface="Calibri" pitchFamily="34" charset="0"/>
              </a:rPr>
              <a:t>Imediat</a:t>
            </a:r>
            <a:r>
              <a:rPr lang="ro-RO" sz="2000" b="1">
                <a:latin typeface="Calibri" pitchFamily="34" charset="0"/>
              </a:rPr>
              <a:t> după, Isus a făcut două afirmaţii</a:t>
            </a:r>
            <a:r>
              <a:rPr lang="es-ES" sz="2000" b="1">
                <a:latin typeface="Calibri" pitchFamily="34" charset="0"/>
              </a:rPr>
              <a:t>:</a:t>
            </a:r>
          </a:p>
        </p:txBody>
      </p:sp>
      <p:sp>
        <p:nvSpPr>
          <p:cNvPr id="7" name="6 CuadroTexto"/>
          <p:cNvSpPr txBox="1"/>
          <p:nvPr/>
        </p:nvSpPr>
        <p:spPr>
          <a:xfrm>
            <a:off x="2643188" y="3995738"/>
            <a:ext cx="6357937" cy="2862262"/>
          </a:xfrm>
          <a:prstGeom prst="rect">
            <a:avLst/>
          </a:prstGeom>
          <a:noFill/>
        </p:spPr>
        <p:txBody>
          <a:bodyPr>
            <a:spAutoFit/>
          </a:bodyPr>
          <a:lstStyle/>
          <a:p>
            <a:pPr marL="342900" indent="-342900" fontAlgn="auto">
              <a:spcBef>
                <a:spcPts val="0"/>
              </a:spcBef>
              <a:spcAft>
                <a:spcPts val="0"/>
              </a:spcAft>
              <a:buClr>
                <a:schemeClr val="accent1">
                  <a:lumMod val="75000"/>
                </a:schemeClr>
              </a:buClr>
              <a:buFont typeface="+mj-lt"/>
              <a:buAutoNum type="arabicPeriod"/>
              <a:defRPr/>
            </a:pPr>
            <a:r>
              <a:rPr lang="vi-VN" sz="2000" b="1" dirty="0">
                <a:latin typeface="Calibri" pitchFamily="34" charset="0"/>
              </a:rPr>
              <a:t>„Sabatul a fost făcut pentru om, iar nu omul pentru Sabat</a:t>
            </a:r>
            <a:r>
              <a:rPr lang="es-ES" sz="2000" b="1" dirty="0">
                <a:latin typeface="Calibri" pitchFamily="34" charset="0"/>
              </a:rPr>
              <a:t>” </a:t>
            </a:r>
            <a:r>
              <a:rPr lang="es-ES" sz="2000" b="1" dirty="0">
                <a:latin typeface="+mn-lt"/>
              </a:rPr>
              <a:t>(Marc</a:t>
            </a:r>
            <a:r>
              <a:rPr lang="ro-RO" sz="2000" b="1" dirty="0">
                <a:latin typeface="+mn-lt"/>
              </a:rPr>
              <a:t>u</a:t>
            </a:r>
            <a:r>
              <a:rPr lang="es-ES" sz="2000" b="1" dirty="0">
                <a:latin typeface="+mn-lt"/>
              </a:rPr>
              <a:t> 2:27).</a:t>
            </a:r>
          </a:p>
          <a:p>
            <a:pPr marL="800100" lvl="1" indent="-342900" fontAlgn="auto">
              <a:spcBef>
                <a:spcPts val="0"/>
              </a:spcBef>
              <a:spcAft>
                <a:spcPts val="0"/>
              </a:spcAft>
              <a:buClr>
                <a:schemeClr val="accent6">
                  <a:lumMod val="75000"/>
                </a:schemeClr>
              </a:buClr>
              <a:buFont typeface="Wingdings" pitchFamily="2" charset="2"/>
              <a:buChar char="v"/>
              <a:defRPr/>
            </a:pPr>
            <a:r>
              <a:rPr lang="ro-RO" sz="2000" b="1" dirty="0">
                <a:latin typeface="+mn-lt"/>
              </a:rPr>
              <a:t>Sabatul este un dar de la Dumnezeu în serviciul omului, în loc să fie un serviciu al omului pentru sabat. </a:t>
            </a:r>
            <a:endParaRPr lang="es-ES" sz="2000" b="1" dirty="0">
              <a:latin typeface="+mn-lt"/>
            </a:endParaRPr>
          </a:p>
          <a:p>
            <a:pPr marL="342900" indent="-342900" fontAlgn="auto">
              <a:spcBef>
                <a:spcPts val="0"/>
              </a:spcBef>
              <a:spcAft>
                <a:spcPts val="0"/>
              </a:spcAft>
              <a:buClr>
                <a:schemeClr val="accent1">
                  <a:lumMod val="75000"/>
                </a:schemeClr>
              </a:buClr>
              <a:buFont typeface="+mj-lt"/>
              <a:buAutoNum type="arabicPeriod"/>
              <a:defRPr/>
            </a:pPr>
            <a:r>
              <a:rPr lang="es-ES" sz="2000" b="1" dirty="0">
                <a:latin typeface="+mn-lt"/>
              </a:rPr>
              <a:t>“</a:t>
            </a:r>
            <a:r>
              <a:rPr lang="it-IT" sz="2000" b="1" dirty="0">
                <a:latin typeface="+mn-lt"/>
              </a:rPr>
              <a:t>aşa că Fiul omului este Domn chiar şi al Sabatului</a:t>
            </a:r>
            <a:r>
              <a:rPr lang="es-ES" sz="2000" b="1" dirty="0">
                <a:latin typeface="+mn-lt"/>
              </a:rPr>
              <a:t>” (Marc</a:t>
            </a:r>
            <a:r>
              <a:rPr lang="ro-RO" sz="2000" b="1" dirty="0">
                <a:latin typeface="+mn-lt"/>
              </a:rPr>
              <a:t>u</a:t>
            </a:r>
            <a:r>
              <a:rPr lang="es-ES" sz="2000" b="1" dirty="0">
                <a:latin typeface="+mn-lt"/>
              </a:rPr>
              <a:t> 2:28).</a:t>
            </a:r>
          </a:p>
          <a:p>
            <a:pPr marL="800100" lvl="1" indent="-342900" fontAlgn="auto">
              <a:spcBef>
                <a:spcPts val="0"/>
              </a:spcBef>
              <a:spcAft>
                <a:spcPts val="0"/>
              </a:spcAft>
              <a:buClr>
                <a:schemeClr val="accent6">
                  <a:lumMod val="75000"/>
                </a:schemeClr>
              </a:buClr>
              <a:buFont typeface="Wingdings" pitchFamily="2" charset="2"/>
              <a:buChar char="v"/>
              <a:defRPr/>
            </a:pPr>
            <a:r>
              <a:rPr lang="es-ES" sz="2000" b="1" dirty="0">
                <a:latin typeface="+mn-lt"/>
              </a:rPr>
              <a:t>C</a:t>
            </a:r>
            <a:r>
              <a:rPr lang="ro-RO" sz="2000" b="1" dirty="0">
                <a:latin typeface="+mn-lt"/>
              </a:rPr>
              <a:t>a şi creator al Sabatului, Mântuitorul are dreptul să hotărască ce este potrivit pentru această zi. </a:t>
            </a:r>
            <a:endParaRPr lang="es-ES" sz="2000" b="1" dirty="0">
              <a:latin typeface="+mn-lt"/>
            </a:endParaRPr>
          </a:p>
        </p:txBody>
      </p:sp>
      <p:sp>
        <p:nvSpPr>
          <p:cNvPr id="8" name="7 CuadroTexto"/>
          <p:cNvSpPr txBox="1"/>
          <p:nvPr/>
        </p:nvSpPr>
        <p:spPr>
          <a:xfrm>
            <a:off x="0" y="0"/>
            <a:ext cx="91440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o-RO"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DOMNUL SABATULUI</a:t>
            </a:r>
            <a:endParaRPr lang="es-E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p:txBody>
      </p:sp>
      <p:sp>
        <p:nvSpPr>
          <p:cNvPr id="16391" name="8 Rectángulo"/>
          <p:cNvSpPr>
            <a:spLocks noChangeArrowheads="1"/>
          </p:cNvSpPr>
          <p:nvPr/>
        </p:nvSpPr>
        <p:spPr bwMode="auto">
          <a:xfrm>
            <a:off x="428625" y="885825"/>
            <a:ext cx="8286750" cy="400050"/>
          </a:xfrm>
          <a:prstGeom prst="rect">
            <a:avLst/>
          </a:prstGeom>
          <a:noFill/>
          <a:ln w="9525">
            <a:noFill/>
            <a:miter lim="800000"/>
            <a:headEnd/>
            <a:tailEnd/>
          </a:ln>
        </p:spPr>
        <p:txBody>
          <a:bodyPr>
            <a:spAutoFit/>
          </a:bodyPr>
          <a:lstStyle/>
          <a:p>
            <a:pPr algn="ctr"/>
            <a:r>
              <a:rPr lang="es-ES" sz="2000" b="1">
                <a:solidFill>
                  <a:srgbClr val="2B4C73"/>
                </a:solidFill>
                <a:latin typeface="Comic Sans MS" pitchFamily="66" charset="0"/>
              </a:rPr>
              <a:t>“</a:t>
            </a:r>
            <a:r>
              <a:rPr lang="it-IT" sz="2000" b="1">
                <a:solidFill>
                  <a:srgbClr val="2B4C73"/>
                </a:solidFill>
                <a:latin typeface="Comic Sans MS" pitchFamily="66" charset="0"/>
              </a:rPr>
              <a:t>Căci Fiul omului este Domn şi al Sabatului.</a:t>
            </a:r>
            <a:r>
              <a:rPr lang="es-ES" sz="2000" b="1">
                <a:solidFill>
                  <a:srgbClr val="2B4C73"/>
                </a:solidFill>
                <a:latin typeface="Comic Sans MS" pitchFamily="66" charset="0"/>
              </a:rPr>
              <a:t>” </a:t>
            </a:r>
            <a:r>
              <a:rPr lang="es-ES" sz="1200" b="1">
                <a:solidFill>
                  <a:srgbClr val="2B4C73"/>
                </a:solidFill>
                <a:latin typeface="Comic Sans MS" pitchFamily="66" charset="0"/>
              </a:rPr>
              <a:t>(Mate</a:t>
            </a:r>
            <a:r>
              <a:rPr lang="ro-RO" sz="1200" b="1">
                <a:solidFill>
                  <a:srgbClr val="2B4C73"/>
                </a:solidFill>
                <a:latin typeface="Comic Sans MS" pitchFamily="66" charset="0"/>
              </a:rPr>
              <a:t>i</a:t>
            </a:r>
            <a:r>
              <a:rPr lang="es-ES" sz="1200" b="1">
                <a:solidFill>
                  <a:srgbClr val="2B4C73"/>
                </a:solidFill>
                <a:latin typeface="Comic Sans MS" pitchFamily="66" charset="0"/>
              </a:rPr>
              <a:t> 12:8)</a:t>
            </a:r>
            <a:endParaRPr lang="es-ES" sz="2000" b="1">
              <a:solidFill>
                <a:srgbClr val="2B4C73"/>
              </a:solidFill>
              <a:latin typeface="Comic Sans MS" pitchFamily="66" charset="0"/>
            </a:endParaRPr>
          </a:p>
        </p:txBody>
      </p:sp>
      <p:pic>
        <p:nvPicPr>
          <p:cNvPr id="2051" name="Picture 3" descr="R:\Dibujos\David\___David pide ayuda al sacerdote.jpg"/>
          <p:cNvPicPr>
            <a:picLocks noChangeAspect="1" noChangeArrowheads="1"/>
          </p:cNvPicPr>
          <p:nvPr/>
        </p:nvPicPr>
        <p:blipFill>
          <a:blip r:embed="rId3" cstate="email"/>
          <a:srcRect/>
          <a:stretch>
            <a:fillRect/>
          </a:stretch>
        </p:blipFill>
        <p:spPr bwMode="auto">
          <a:xfrm>
            <a:off x="5365799" y="1352496"/>
            <a:ext cx="1752064" cy="2214578"/>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contourW="25400">
            <a:bevelT w="25400" h="19050" prst="angle"/>
            <a:contourClr>
              <a:srgbClr val="FFFFFF"/>
            </a:contourClr>
          </a:sp3d>
        </p:spPr>
      </p:pic>
      <p:pic>
        <p:nvPicPr>
          <p:cNvPr id="2052" name="Picture 4" descr="R:\Dibujos\Santuario\Santuario (19).jpg"/>
          <p:cNvPicPr>
            <a:picLocks noChangeAspect="1" noChangeArrowheads="1"/>
          </p:cNvPicPr>
          <p:nvPr/>
        </p:nvPicPr>
        <p:blipFill>
          <a:blip r:embed="rId4" cstate="email"/>
          <a:srcRect/>
          <a:stretch>
            <a:fillRect/>
          </a:stretch>
        </p:blipFill>
        <p:spPr bwMode="auto">
          <a:xfrm>
            <a:off x="7286644" y="1352496"/>
            <a:ext cx="1643074" cy="2191450"/>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contourW="25400">
            <a:bevelT w="25400" h="19050" prst="angle"/>
            <a:contourClr>
              <a:srgbClr val="FFFFFF"/>
            </a:contourClr>
          </a:sp3d>
        </p:spPr>
      </p:pic>
      <p:pic>
        <p:nvPicPr>
          <p:cNvPr id="2053" name="Picture 5" descr="\\EUNICE\________leccion sabado\19564524_l.jpg"/>
          <p:cNvPicPr>
            <a:picLocks noChangeAspect="1" noChangeArrowheads="1"/>
          </p:cNvPicPr>
          <p:nvPr/>
        </p:nvPicPr>
        <p:blipFill>
          <a:blip r:embed="rId5" cstate="email"/>
          <a:srcRect/>
          <a:stretch>
            <a:fillRect/>
          </a:stretch>
        </p:blipFill>
        <p:spPr bwMode="auto">
          <a:xfrm>
            <a:off x="410612" y="3536074"/>
            <a:ext cx="2304000" cy="153600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2056" name="Picture 8" descr="R:\Dibujos\Creacion\RH-CreationPillars.jpg"/>
          <p:cNvPicPr>
            <a:picLocks noChangeAspect="1" noChangeArrowheads="1"/>
          </p:cNvPicPr>
          <p:nvPr/>
        </p:nvPicPr>
        <p:blipFill>
          <a:blip r:embed="rId6" cstate="email"/>
          <a:srcRect/>
          <a:stretch>
            <a:fillRect/>
          </a:stretch>
        </p:blipFill>
        <p:spPr bwMode="auto">
          <a:xfrm>
            <a:off x="410612" y="5251148"/>
            <a:ext cx="2304000" cy="146400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25" presetClass="entr" presetSubtype="0" fill="hold" nodeType="after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25" dur="1000" fill="hold"/>
                                        <p:tgtEl>
                                          <p:spTgt spid="2051"/>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051"/>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 calcmode="lin" valueType="num">
                                      <p:cBhvr>
                                        <p:cTn id="34"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35"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5" presetClass="entr" presetSubtype="0" fill="hold" nodeType="after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p:cTn id="41"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44" dur="1000" fill="hold"/>
                                        <p:tgtEl>
                                          <p:spTgt spid="205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52"/>
                                        </p:tgtEl>
                                      </p:cBhvr>
                                    </p:animEffect>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from="(-#ppt_w/2)" to="(#ppt_x)" calcmode="lin" valueType="num">
                                      <p:cBhvr>
                                        <p:cTn id="53" dur="600" fill="hold">
                                          <p:stCondLst>
                                            <p:cond delay="0"/>
                                          </p:stCondLst>
                                        </p:cTn>
                                        <p:tgtEl>
                                          <p:spTgt spid="6"/>
                                        </p:tgtEl>
                                        <p:attrNameLst>
                                          <p:attrName>ppt_x</p:attrName>
                                        </p:attrNameLst>
                                      </p:cBhvr>
                                    </p:anim>
                                    <p:anim from="0" to="-1.0" calcmode="lin" valueType="num">
                                      <p:cBhvr>
                                        <p:cTn id="54" dur="200" decel="50000" autoRev="1" fill="hold">
                                          <p:stCondLst>
                                            <p:cond delay="600"/>
                                          </p:stCondLst>
                                        </p:cTn>
                                        <p:tgtEl>
                                          <p:spTgt spid="6"/>
                                        </p:tgtEl>
                                        <p:attrNameLst>
                                          <p:attrName>xshear</p:attrName>
                                        </p:attrNameLst>
                                      </p:cBhvr>
                                    </p:anim>
                                    <p:animScale>
                                      <p:cBhvr>
                                        <p:cTn id="55" dur="200" decel="100000" autoRev="1" fill="hold">
                                          <p:stCondLst>
                                            <p:cond delay="600"/>
                                          </p:stCondLst>
                                        </p:cTn>
                                        <p:tgtEl>
                                          <p:spTgt spid="6"/>
                                        </p:tgtEl>
                                      </p:cBhvr>
                                      <p:from x="100000" y="100000"/>
                                      <p:to x="80000" y="100000"/>
                                    </p:animScale>
                                    <p:anim by="(#ppt_h/3+#ppt_w*0.1)" calcmode="lin" valueType="num">
                                      <p:cBhvr additive="sum">
                                        <p:cTn id="56" dur="200" decel="100000" autoRev="1" fill="hold">
                                          <p:stCondLst>
                                            <p:cond delay="600"/>
                                          </p:stCondLst>
                                        </p:cTn>
                                        <p:tgtEl>
                                          <p:spTgt spid="6"/>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p:cTn id="61" dur="500" fill="hold"/>
                                        <p:tgtEl>
                                          <p:spTgt spid="7">
                                            <p:txEl>
                                              <p:pRg st="0" end="0"/>
                                            </p:txEl>
                                          </p:spTgt>
                                        </p:tgtEl>
                                        <p:attrNameLst>
                                          <p:attrName>ppt_x</p:attrName>
                                        </p:attrNameLst>
                                      </p:cBhvr>
                                      <p:tavLst>
                                        <p:tav tm="0">
                                          <p:val>
                                            <p:strVal val="#ppt_x-#ppt_w/2"/>
                                          </p:val>
                                        </p:tav>
                                        <p:tav tm="100000">
                                          <p:val>
                                            <p:strVal val="#ppt_x"/>
                                          </p:val>
                                        </p:tav>
                                      </p:tavLst>
                                    </p:anim>
                                    <p:anim calcmode="lin" valueType="num">
                                      <p:cBhvr>
                                        <p:cTn id="6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6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0" end="0"/>
                                            </p:txEl>
                                          </p:spTgt>
                                        </p:tgtEl>
                                        <p:attrNameLst>
                                          <p:attrName>ppt_h</p:attrName>
                                        </p:attrNameLst>
                                      </p:cBhvr>
                                      <p:tavLst>
                                        <p:tav tm="0">
                                          <p:val>
                                            <p:strVal val="#ppt_h"/>
                                          </p:val>
                                        </p:tav>
                                        <p:tav tm="100000">
                                          <p:val>
                                            <p:strVal val="#ppt_h"/>
                                          </p:val>
                                        </p:tav>
                                      </p:tavLst>
                                    </p:anim>
                                  </p:childTnLst>
                                </p:cTn>
                              </p:par>
                              <p:par>
                                <p:cTn id="65" presetID="17" presetClass="entr" presetSubtype="2" fill="hold" nodeType="withEffect">
                                  <p:stCondLst>
                                    <p:cond delay="0"/>
                                  </p:stCondLst>
                                  <p:childTnLst>
                                    <p:set>
                                      <p:cBhvr>
                                        <p:cTn id="66" dur="1" fill="hold">
                                          <p:stCondLst>
                                            <p:cond delay="0"/>
                                          </p:stCondLst>
                                        </p:cTn>
                                        <p:tgtEl>
                                          <p:spTgt spid="2053"/>
                                        </p:tgtEl>
                                        <p:attrNameLst>
                                          <p:attrName>style.visibility</p:attrName>
                                        </p:attrNameLst>
                                      </p:cBhvr>
                                      <p:to>
                                        <p:strVal val="visible"/>
                                      </p:to>
                                    </p:set>
                                    <p:anim calcmode="lin" valueType="num">
                                      <p:cBhvr>
                                        <p:cTn id="67" dur="500" fill="hold"/>
                                        <p:tgtEl>
                                          <p:spTgt spid="2053"/>
                                        </p:tgtEl>
                                        <p:attrNameLst>
                                          <p:attrName>ppt_x</p:attrName>
                                        </p:attrNameLst>
                                      </p:cBhvr>
                                      <p:tavLst>
                                        <p:tav tm="0">
                                          <p:val>
                                            <p:strVal val="#ppt_x+#ppt_w/2"/>
                                          </p:val>
                                        </p:tav>
                                        <p:tav tm="100000">
                                          <p:val>
                                            <p:strVal val="#ppt_x"/>
                                          </p:val>
                                        </p:tav>
                                      </p:tavLst>
                                    </p:anim>
                                    <p:anim calcmode="lin" valueType="num">
                                      <p:cBhvr>
                                        <p:cTn id="68" dur="500" fill="hold"/>
                                        <p:tgtEl>
                                          <p:spTgt spid="2053"/>
                                        </p:tgtEl>
                                        <p:attrNameLst>
                                          <p:attrName>ppt_y</p:attrName>
                                        </p:attrNameLst>
                                      </p:cBhvr>
                                      <p:tavLst>
                                        <p:tav tm="0">
                                          <p:val>
                                            <p:strVal val="#ppt_y"/>
                                          </p:val>
                                        </p:tav>
                                        <p:tav tm="100000">
                                          <p:val>
                                            <p:strVal val="#ppt_y"/>
                                          </p:val>
                                        </p:tav>
                                      </p:tavLst>
                                    </p:anim>
                                    <p:anim calcmode="lin" valueType="num">
                                      <p:cBhvr>
                                        <p:cTn id="69" dur="500" fill="hold"/>
                                        <p:tgtEl>
                                          <p:spTgt spid="2053"/>
                                        </p:tgtEl>
                                        <p:attrNameLst>
                                          <p:attrName>ppt_w</p:attrName>
                                        </p:attrNameLst>
                                      </p:cBhvr>
                                      <p:tavLst>
                                        <p:tav tm="0">
                                          <p:val>
                                            <p:fltVal val="0"/>
                                          </p:val>
                                        </p:tav>
                                        <p:tav tm="100000">
                                          <p:val>
                                            <p:strVal val="#ppt_w"/>
                                          </p:val>
                                        </p:tav>
                                      </p:tavLst>
                                    </p:anim>
                                    <p:anim calcmode="lin" valueType="num">
                                      <p:cBhvr>
                                        <p:cTn id="70" dur="500" fill="hold"/>
                                        <p:tgtEl>
                                          <p:spTgt spid="2053"/>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7">
                                            <p:txEl>
                                              <p:pRg st="1" end="1"/>
                                            </p:txEl>
                                          </p:spTgt>
                                        </p:tgtEl>
                                        <p:attrNameLst>
                                          <p:attrName>style.visibility</p:attrName>
                                        </p:attrNameLst>
                                      </p:cBhvr>
                                      <p:to>
                                        <p:strVal val="visible"/>
                                      </p:to>
                                    </p:set>
                                    <p:anim calcmode="lin" valueType="num">
                                      <p:cBhvr>
                                        <p:cTn id="75" dur="500" fill="hold"/>
                                        <p:tgtEl>
                                          <p:spTgt spid="7">
                                            <p:txEl>
                                              <p:pRg st="1" end="1"/>
                                            </p:txEl>
                                          </p:spTgt>
                                        </p:tgtEl>
                                        <p:attrNameLst>
                                          <p:attrName>ppt_x</p:attrName>
                                        </p:attrNameLst>
                                      </p:cBhvr>
                                      <p:tavLst>
                                        <p:tav tm="0">
                                          <p:val>
                                            <p:strVal val="#ppt_x-#ppt_w/2"/>
                                          </p:val>
                                        </p:tav>
                                        <p:tav tm="100000">
                                          <p:val>
                                            <p:strVal val="#ppt_x"/>
                                          </p:val>
                                        </p:tav>
                                      </p:tavLst>
                                    </p:anim>
                                    <p:anim calcmode="lin" valueType="num">
                                      <p:cBhvr>
                                        <p:cTn id="76"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7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78"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txEl>
                                              <p:pRg st="2" end="2"/>
                                            </p:txEl>
                                          </p:spTgt>
                                        </p:tgtEl>
                                        <p:attrNameLst>
                                          <p:attrName>style.visibility</p:attrName>
                                        </p:attrNameLst>
                                      </p:cBhvr>
                                      <p:to>
                                        <p:strVal val="visible"/>
                                      </p:to>
                                    </p:set>
                                    <p:anim calcmode="lin" valueType="num">
                                      <p:cBhvr>
                                        <p:cTn id="83" dur="500" fill="hold"/>
                                        <p:tgtEl>
                                          <p:spTgt spid="7">
                                            <p:txEl>
                                              <p:pRg st="2" end="2"/>
                                            </p:txEl>
                                          </p:spTgt>
                                        </p:tgtEl>
                                        <p:attrNameLst>
                                          <p:attrName>ppt_x</p:attrName>
                                        </p:attrNameLst>
                                      </p:cBhvr>
                                      <p:tavLst>
                                        <p:tav tm="0">
                                          <p:val>
                                            <p:strVal val="#ppt_x-#ppt_w/2"/>
                                          </p:val>
                                        </p:tav>
                                        <p:tav tm="100000">
                                          <p:val>
                                            <p:strVal val="#ppt_x"/>
                                          </p:val>
                                        </p:tav>
                                      </p:tavLst>
                                    </p:anim>
                                    <p:anim calcmode="lin" valueType="num">
                                      <p:cBhvr>
                                        <p:cTn id="84"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8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6" dur="500" fill="hold"/>
                                        <p:tgtEl>
                                          <p:spTgt spid="7">
                                            <p:txEl>
                                              <p:pRg st="2" end="2"/>
                                            </p:txEl>
                                          </p:spTgt>
                                        </p:tgtEl>
                                        <p:attrNameLst>
                                          <p:attrName>ppt_h</p:attrName>
                                        </p:attrNameLst>
                                      </p:cBhvr>
                                      <p:tavLst>
                                        <p:tav tm="0">
                                          <p:val>
                                            <p:strVal val="#ppt_h"/>
                                          </p:val>
                                        </p:tav>
                                        <p:tav tm="100000">
                                          <p:val>
                                            <p:strVal val="#ppt_h"/>
                                          </p:val>
                                        </p:tav>
                                      </p:tavLst>
                                    </p:anim>
                                  </p:childTnLst>
                                </p:cTn>
                              </p:par>
                              <p:par>
                                <p:cTn id="87" presetID="17" presetClass="entr" presetSubtype="2" fill="hold" nodeType="withEffect">
                                  <p:stCondLst>
                                    <p:cond delay="0"/>
                                  </p:stCondLst>
                                  <p:childTnLst>
                                    <p:set>
                                      <p:cBhvr>
                                        <p:cTn id="88" dur="1" fill="hold">
                                          <p:stCondLst>
                                            <p:cond delay="0"/>
                                          </p:stCondLst>
                                        </p:cTn>
                                        <p:tgtEl>
                                          <p:spTgt spid="2056"/>
                                        </p:tgtEl>
                                        <p:attrNameLst>
                                          <p:attrName>style.visibility</p:attrName>
                                        </p:attrNameLst>
                                      </p:cBhvr>
                                      <p:to>
                                        <p:strVal val="visible"/>
                                      </p:to>
                                    </p:set>
                                    <p:anim calcmode="lin" valueType="num">
                                      <p:cBhvr>
                                        <p:cTn id="89" dur="500" fill="hold"/>
                                        <p:tgtEl>
                                          <p:spTgt spid="2056"/>
                                        </p:tgtEl>
                                        <p:attrNameLst>
                                          <p:attrName>ppt_x</p:attrName>
                                        </p:attrNameLst>
                                      </p:cBhvr>
                                      <p:tavLst>
                                        <p:tav tm="0">
                                          <p:val>
                                            <p:strVal val="#ppt_x+#ppt_w/2"/>
                                          </p:val>
                                        </p:tav>
                                        <p:tav tm="100000">
                                          <p:val>
                                            <p:strVal val="#ppt_x"/>
                                          </p:val>
                                        </p:tav>
                                      </p:tavLst>
                                    </p:anim>
                                    <p:anim calcmode="lin" valueType="num">
                                      <p:cBhvr>
                                        <p:cTn id="90" dur="500" fill="hold"/>
                                        <p:tgtEl>
                                          <p:spTgt spid="2056"/>
                                        </p:tgtEl>
                                        <p:attrNameLst>
                                          <p:attrName>ppt_y</p:attrName>
                                        </p:attrNameLst>
                                      </p:cBhvr>
                                      <p:tavLst>
                                        <p:tav tm="0">
                                          <p:val>
                                            <p:strVal val="#ppt_y"/>
                                          </p:val>
                                        </p:tav>
                                        <p:tav tm="100000">
                                          <p:val>
                                            <p:strVal val="#ppt_y"/>
                                          </p:val>
                                        </p:tav>
                                      </p:tavLst>
                                    </p:anim>
                                    <p:anim calcmode="lin" valueType="num">
                                      <p:cBhvr>
                                        <p:cTn id="91" dur="500" fill="hold"/>
                                        <p:tgtEl>
                                          <p:spTgt spid="2056"/>
                                        </p:tgtEl>
                                        <p:attrNameLst>
                                          <p:attrName>ppt_w</p:attrName>
                                        </p:attrNameLst>
                                      </p:cBhvr>
                                      <p:tavLst>
                                        <p:tav tm="0">
                                          <p:val>
                                            <p:fltVal val="0"/>
                                          </p:val>
                                        </p:tav>
                                        <p:tav tm="100000">
                                          <p:val>
                                            <p:strVal val="#ppt_w"/>
                                          </p:val>
                                        </p:tav>
                                      </p:tavLst>
                                    </p:anim>
                                    <p:anim calcmode="lin" valueType="num">
                                      <p:cBhvr>
                                        <p:cTn id="92" dur="500" fill="hold"/>
                                        <p:tgtEl>
                                          <p:spTgt spid="2056"/>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txEl>
                                              <p:pRg st="3" end="3"/>
                                            </p:txEl>
                                          </p:spTgt>
                                        </p:tgtEl>
                                        <p:attrNameLst>
                                          <p:attrName>style.visibility</p:attrName>
                                        </p:attrNameLst>
                                      </p:cBhvr>
                                      <p:to>
                                        <p:strVal val="visible"/>
                                      </p:to>
                                    </p:set>
                                    <p:anim calcmode="lin" valueType="num">
                                      <p:cBhvr>
                                        <p:cTn id="97" dur="500" fill="hold"/>
                                        <p:tgtEl>
                                          <p:spTgt spid="7">
                                            <p:txEl>
                                              <p:pRg st="3" end="3"/>
                                            </p:txEl>
                                          </p:spTgt>
                                        </p:tgtEl>
                                        <p:attrNameLst>
                                          <p:attrName>ppt_x</p:attrName>
                                        </p:attrNameLst>
                                      </p:cBhvr>
                                      <p:tavLst>
                                        <p:tav tm="0">
                                          <p:val>
                                            <p:strVal val="#ppt_x-#ppt_w/2"/>
                                          </p:val>
                                        </p:tav>
                                        <p:tav tm="100000">
                                          <p:val>
                                            <p:strVal val="#ppt_x"/>
                                          </p:val>
                                        </p:tav>
                                      </p:tavLst>
                                    </p:anim>
                                    <p:anim calcmode="lin" valueType="num">
                                      <p:cBhvr>
                                        <p:cTn id="98"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9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00"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6" grpId="0"/>
      <p:bldP spid="7"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8000" b="-5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714744" y="0"/>
            <a:ext cx="5429256" cy="769441"/>
          </a:xfrm>
          <a:prstGeom prst="rect">
            <a:avLst/>
          </a:prstGeom>
          <a:noFill/>
        </p:spPr>
        <p:txBody>
          <a:bodyPr>
            <a:spAutoFit/>
          </a:bodyPr>
          <a:lstStyle/>
          <a:p>
            <a:pPr algn="ctr" fontAlgn="auto">
              <a:spcBef>
                <a:spcPts val="0"/>
              </a:spcBef>
              <a:spcAft>
                <a:spcPts val="0"/>
              </a:spcAft>
              <a:defRPr/>
            </a:pPr>
            <a:r>
              <a:rPr lang="ro-RO" sz="4400" b="1" dirty="0">
                <a:ln w="18000">
                  <a:solidFill>
                    <a:schemeClr val="accent6">
                      <a:lumMod val="50000"/>
                    </a:schemeClr>
                  </a:solidFill>
                  <a:prstDash val="solid"/>
                  <a:miter lim="800000"/>
                </a:ln>
                <a:noFill/>
                <a:effectLst>
                  <a:outerShdw blurRad="25500" dist="23000" dir="7020000" algn="tl">
                    <a:srgbClr val="000000">
                      <a:alpha val="50000"/>
                    </a:srgbClr>
                  </a:outerShdw>
                </a:effectLst>
                <a:latin typeface="+mn-lt"/>
              </a:rPr>
              <a:t>EXEMPLUL LUI ISUS</a:t>
            </a:r>
            <a:endParaRPr lang="es-ES" sz="4400" b="1" dirty="0">
              <a:ln w="18000">
                <a:solidFill>
                  <a:schemeClr val="accent6">
                    <a:lumMod val="50000"/>
                  </a:schemeClr>
                </a:solidFill>
                <a:prstDash val="solid"/>
                <a:miter lim="800000"/>
              </a:ln>
              <a:noFill/>
              <a:effectLst>
                <a:outerShdw blurRad="25500" dist="23000" dir="7020000" algn="tl">
                  <a:srgbClr val="000000">
                    <a:alpha val="50000"/>
                  </a:srgbClr>
                </a:outerShdw>
              </a:effectLst>
              <a:latin typeface="+mn-lt"/>
            </a:endParaRPr>
          </a:p>
        </p:txBody>
      </p:sp>
      <p:sp>
        <p:nvSpPr>
          <p:cNvPr id="3" name="2 Rectángulo"/>
          <p:cNvSpPr/>
          <p:nvPr/>
        </p:nvSpPr>
        <p:spPr>
          <a:xfrm>
            <a:off x="3492500" y="647700"/>
            <a:ext cx="5508625" cy="923925"/>
          </a:xfrm>
          <a:prstGeom prst="rect">
            <a:avLst/>
          </a:prstGeom>
        </p:spPr>
        <p:txBody>
          <a:bodyPr>
            <a:spAutoFit/>
          </a:bodyPr>
          <a:lstStyle/>
          <a:p>
            <a:pPr algn="r" fontAlgn="auto">
              <a:spcBef>
                <a:spcPts val="0"/>
              </a:spcBef>
              <a:spcAft>
                <a:spcPts val="0"/>
              </a:spcAft>
              <a:defRPr/>
            </a:pPr>
            <a:r>
              <a:rPr lang="es-ES" b="1" dirty="0">
                <a:solidFill>
                  <a:schemeClr val="accent6">
                    <a:lumMod val="50000"/>
                  </a:schemeClr>
                </a:solidFill>
                <a:latin typeface="Comic Sans MS" pitchFamily="66" charset="0"/>
              </a:rPr>
              <a:t>“</a:t>
            </a:r>
            <a:r>
              <a:rPr lang="vi-VN" b="1" dirty="0">
                <a:solidFill>
                  <a:schemeClr val="accent6">
                    <a:lumMod val="50000"/>
                  </a:schemeClr>
                </a:solidFill>
                <a:latin typeface="Comic Sans MS" pitchFamily="66" charset="0"/>
              </a:rPr>
              <a:t> A venit în Nazaret, unde fusese crescut; şi, după obiceiul Său, în ziua Sabatului a intrat în sinagogă. S-a sculat să citească</a:t>
            </a:r>
            <a:r>
              <a:rPr lang="es-ES" b="1" dirty="0">
                <a:solidFill>
                  <a:schemeClr val="accent6">
                    <a:lumMod val="50000"/>
                  </a:schemeClr>
                </a:solidFill>
                <a:latin typeface="Comic Sans MS" pitchFamily="66" charset="0"/>
              </a:rPr>
              <a:t>” </a:t>
            </a:r>
            <a:r>
              <a:rPr lang="es-ES" sz="1100" b="1" dirty="0">
                <a:solidFill>
                  <a:schemeClr val="accent6">
                    <a:lumMod val="50000"/>
                  </a:schemeClr>
                </a:solidFill>
                <a:latin typeface="Comic Sans MS" pitchFamily="66" charset="0"/>
              </a:rPr>
              <a:t>(Luca </a:t>
            </a:r>
            <a:r>
              <a:rPr lang="es-ES" sz="1100" b="1" dirty="0">
                <a:solidFill>
                  <a:schemeClr val="accent6">
                    <a:lumMod val="50000"/>
                  </a:schemeClr>
                </a:solidFill>
                <a:latin typeface="Comic Sans MS" pitchFamily="66" charset="0"/>
              </a:rPr>
              <a:t>4:16</a:t>
            </a:r>
            <a:r>
              <a:rPr lang="es-ES" sz="1100" b="1" dirty="0">
                <a:solidFill>
                  <a:schemeClr val="accent6">
                    <a:lumMod val="50000"/>
                  </a:schemeClr>
                </a:solidFill>
                <a:latin typeface="Comic Sans MS" pitchFamily="66" charset="0"/>
              </a:rPr>
              <a:t>)</a:t>
            </a:r>
            <a:endParaRPr lang="es-ES" b="1" dirty="0">
              <a:solidFill>
                <a:schemeClr val="accent6">
                  <a:lumMod val="50000"/>
                </a:schemeClr>
              </a:solidFill>
              <a:latin typeface="Comic Sans MS" pitchFamily="66" charset="0"/>
            </a:endParaRPr>
          </a:p>
        </p:txBody>
      </p:sp>
      <p:sp>
        <p:nvSpPr>
          <p:cNvPr id="4" name="3 CuadroTexto"/>
          <p:cNvSpPr txBox="1">
            <a:spLocks noChangeArrowheads="1"/>
          </p:cNvSpPr>
          <p:nvPr/>
        </p:nvSpPr>
        <p:spPr bwMode="auto">
          <a:xfrm>
            <a:off x="1714500" y="1573213"/>
            <a:ext cx="5929313" cy="400050"/>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Exemplul lui Isus în păstrarea Sabatului este ideal. </a:t>
            </a:r>
            <a:endParaRPr lang="es-ES" sz="2000" b="1">
              <a:latin typeface="Calibri" pitchFamily="34" charset="0"/>
            </a:endParaRPr>
          </a:p>
        </p:txBody>
      </p:sp>
      <p:sp>
        <p:nvSpPr>
          <p:cNvPr id="5" name="4 CuadroTexto"/>
          <p:cNvSpPr txBox="1">
            <a:spLocks noChangeArrowheads="1"/>
          </p:cNvSpPr>
          <p:nvPr/>
        </p:nvSpPr>
        <p:spPr bwMode="auto">
          <a:xfrm>
            <a:off x="0" y="2349500"/>
            <a:ext cx="5286375" cy="3784600"/>
          </a:xfrm>
          <a:prstGeom prst="rect">
            <a:avLst/>
          </a:prstGeom>
          <a:noFill/>
          <a:ln w="9525">
            <a:noFill/>
            <a:miter lim="800000"/>
            <a:headEnd/>
            <a:tailEnd/>
          </a:ln>
        </p:spPr>
        <p:txBody>
          <a:bodyPr>
            <a:spAutoFit/>
          </a:bodyPr>
          <a:lstStyle/>
          <a:p>
            <a:pPr marL="342900" indent="-342900">
              <a:buClr>
                <a:srgbClr val="FFFF00"/>
              </a:buClr>
              <a:buFont typeface="Calibri" pitchFamily="34" charset="0"/>
              <a:buAutoNum type="arabicPeriod"/>
            </a:pPr>
            <a:r>
              <a:rPr lang="vi-VN" sz="2000" b="1">
                <a:latin typeface="Calibri" pitchFamily="34" charset="0"/>
              </a:rPr>
              <a:t>Se alătura celorlalţi credincioşi pentru studiul Scripturii şi închinare</a:t>
            </a:r>
            <a:r>
              <a:rPr lang="ro-RO" sz="2000" b="1">
                <a:latin typeface="Calibri" pitchFamily="34" charset="0"/>
              </a:rPr>
              <a:t> </a:t>
            </a:r>
            <a:r>
              <a:rPr lang="vi-VN" sz="2000" b="1">
                <a:latin typeface="Calibri" pitchFamily="34" charset="0"/>
              </a:rPr>
              <a:t>(Luca 4:16-21);</a:t>
            </a:r>
          </a:p>
          <a:p>
            <a:pPr marL="342900" indent="-342900">
              <a:buClr>
                <a:srgbClr val="FFFF00"/>
              </a:buClr>
              <a:buFont typeface="Calibri" pitchFamily="34" charset="0"/>
              <a:buAutoNum type="arabicPeriod"/>
            </a:pPr>
            <a:r>
              <a:rPr lang="ro-RO" sz="2000" b="1">
                <a:latin typeface="Calibri" pitchFamily="34" charset="0"/>
              </a:rPr>
              <a:t>P</a:t>
            </a:r>
            <a:r>
              <a:rPr lang="vi-VN" sz="2000" b="1">
                <a:latin typeface="Calibri" pitchFamily="34" charset="0"/>
              </a:rPr>
              <a:t>etrecea ziua în natură (Matei 12:1-8);</a:t>
            </a:r>
          </a:p>
          <a:p>
            <a:pPr marL="342900" indent="-342900">
              <a:buClr>
                <a:srgbClr val="FFFF00"/>
              </a:buClr>
              <a:buFont typeface="Calibri" pitchFamily="34" charset="0"/>
              <a:buAutoNum type="arabicPeriod"/>
            </a:pPr>
            <a:r>
              <a:rPr lang="ro-RO" sz="2000" b="1">
                <a:latin typeface="Calibri" pitchFamily="34" charset="0"/>
              </a:rPr>
              <a:t>A</a:t>
            </a:r>
            <a:r>
              <a:rPr lang="vi-VN" sz="2000" b="1">
                <a:latin typeface="Calibri" pitchFamily="34" charset="0"/>
              </a:rPr>
              <a:t>lina suferinţele oamenilor (Matei 12:9-14; Luca 13:15,16 şi</a:t>
            </a:r>
            <a:r>
              <a:rPr lang="ro-RO" sz="2000" b="1">
                <a:latin typeface="Calibri" pitchFamily="34" charset="0"/>
              </a:rPr>
              <a:t> </a:t>
            </a:r>
            <a:r>
              <a:rPr lang="vi-VN" sz="2000" b="1">
                <a:latin typeface="Calibri" pitchFamily="34" charset="0"/>
              </a:rPr>
              <a:t>Ioan 5:16,17);</a:t>
            </a:r>
          </a:p>
          <a:p>
            <a:pPr marL="342900" indent="-342900">
              <a:buClr>
                <a:srgbClr val="FFFF00"/>
              </a:buClr>
              <a:buFont typeface="Calibri" pitchFamily="34" charset="0"/>
              <a:buAutoNum type="arabicPeriod"/>
            </a:pPr>
            <a:r>
              <a:rPr lang="vi-VN" sz="2000" b="1">
                <a:latin typeface="Calibri" pitchFamily="34" charset="0"/>
              </a:rPr>
              <a:t>S-a odihnit de lucrarea Lui (Geneza 2:1-3);</a:t>
            </a:r>
          </a:p>
          <a:p>
            <a:pPr marL="342900" indent="-342900">
              <a:buClr>
                <a:srgbClr val="FFFF00"/>
              </a:buClr>
              <a:buFont typeface="Calibri" pitchFamily="34" charset="0"/>
              <a:buAutoNum type="arabicPeriod"/>
            </a:pPr>
            <a:r>
              <a:rPr lang="ro-RO" sz="2000" b="1">
                <a:latin typeface="Calibri" pitchFamily="34" charset="0"/>
              </a:rPr>
              <a:t>Î</a:t>
            </a:r>
            <a:r>
              <a:rPr lang="vi-VN" sz="2000" b="1">
                <a:latin typeface="Calibri" pitchFamily="34" charset="0"/>
              </a:rPr>
              <a:t>ntrucât El respecta cerinţele Scripturii cu stricteţe, putem deduce</a:t>
            </a:r>
            <a:r>
              <a:rPr lang="ro-RO" sz="2000" b="1">
                <a:latin typeface="Calibri" pitchFamily="34" charset="0"/>
              </a:rPr>
              <a:t> </a:t>
            </a:r>
            <a:r>
              <a:rPr lang="vi-VN" sz="2000" b="1">
                <a:latin typeface="Calibri" pitchFamily="34" charset="0"/>
              </a:rPr>
              <a:t>că nu cumpăra în această zi (Mat</a:t>
            </a:r>
            <a:r>
              <a:rPr lang="ro-RO" sz="2000" b="1">
                <a:latin typeface="Calibri" pitchFamily="34" charset="0"/>
              </a:rPr>
              <a:t>.</a:t>
            </a:r>
            <a:r>
              <a:rPr lang="vi-VN" sz="2000" b="1">
                <a:latin typeface="Calibri" pitchFamily="34" charset="0"/>
              </a:rPr>
              <a:t> 5:17-19 şi Neemia 13:15-22);</a:t>
            </a:r>
          </a:p>
          <a:p>
            <a:pPr marL="342900" indent="-342900">
              <a:buClr>
                <a:srgbClr val="FFFF00"/>
              </a:buClr>
              <a:buFont typeface="Calibri" pitchFamily="34" charset="0"/>
              <a:buAutoNum type="arabicPeriod"/>
            </a:pPr>
            <a:r>
              <a:rPr lang="ro-RO" sz="2000" b="1">
                <a:latin typeface="Calibri" pitchFamily="34" charset="0"/>
              </a:rPr>
              <a:t>D</a:t>
            </a:r>
            <a:r>
              <a:rPr lang="vi-VN" sz="2000" b="1">
                <a:latin typeface="Calibri" pitchFamily="34" charset="0"/>
              </a:rPr>
              <a:t>in purtarea ucenicilor putem vedea şi faptul că El a respectat</a:t>
            </a:r>
            <a:r>
              <a:rPr lang="ro-RO" sz="2000" b="1">
                <a:latin typeface="Calibri" pitchFamily="34" charset="0"/>
              </a:rPr>
              <a:t> </a:t>
            </a:r>
            <a:r>
              <a:rPr lang="vi-VN" sz="2000" b="1">
                <a:latin typeface="Calibri" pitchFamily="34" charset="0"/>
              </a:rPr>
              <a:t>ziua pregătirii (Luca 23, 24; compară cu Exodul 16</a:t>
            </a:r>
            <a:r>
              <a:rPr lang="ro-RO" sz="2000" b="1">
                <a:latin typeface="Calibri" pitchFamily="34" charset="0"/>
              </a:rPr>
              <a:t>).</a:t>
            </a:r>
            <a:endParaRPr lang="es-ES" sz="2000" b="1">
              <a:latin typeface="Calibri" pitchFamily="34" charset="0"/>
            </a:endParaRPr>
          </a:p>
        </p:txBody>
      </p:sp>
      <p:sp>
        <p:nvSpPr>
          <p:cNvPr id="6" name="5 CuadroTexto"/>
          <p:cNvSpPr txBox="1">
            <a:spLocks noChangeArrowheads="1"/>
          </p:cNvSpPr>
          <p:nvPr/>
        </p:nvSpPr>
        <p:spPr bwMode="auto">
          <a:xfrm>
            <a:off x="214313" y="6149975"/>
            <a:ext cx="8358187" cy="708025"/>
          </a:xfrm>
          <a:prstGeom prst="rect">
            <a:avLst/>
          </a:prstGeom>
          <a:noFill/>
          <a:ln w="9525">
            <a:noFill/>
            <a:miter lim="800000"/>
            <a:headEnd/>
            <a:tailEnd/>
          </a:ln>
        </p:spPr>
        <p:txBody>
          <a:bodyPr>
            <a:spAutoFit/>
          </a:bodyPr>
          <a:lstStyle/>
          <a:p>
            <a:pPr marL="342900" indent="-342900" algn="ctr">
              <a:buClr>
                <a:srgbClr val="FFFF00"/>
              </a:buClr>
            </a:pPr>
            <a:r>
              <a:rPr lang="vi-VN" sz="2000" b="1">
                <a:latin typeface="Calibri" pitchFamily="34" charset="0"/>
              </a:rPr>
              <a:t>Creştinii de astăzi</a:t>
            </a:r>
            <a:r>
              <a:rPr lang="ro-RO" sz="2000" b="1">
                <a:latin typeface="Calibri" pitchFamily="34" charset="0"/>
              </a:rPr>
              <a:t> </a:t>
            </a:r>
            <a:r>
              <a:rPr lang="vi-VN" sz="2000" b="1">
                <a:latin typeface="Calibri" pitchFamily="34" charset="0"/>
              </a:rPr>
              <a:t>ar trebui să îşi clădească obiceiurile de păzire a Sabatului pe exemplul</a:t>
            </a:r>
            <a:r>
              <a:rPr lang="ro-RO" sz="2000" b="1">
                <a:latin typeface="Calibri" pitchFamily="34" charset="0"/>
              </a:rPr>
              <a:t> </a:t>
            </a:r>
            <a:r>
              <a:rPr lang="vi-VN" sz="2000" b="1">
                <a:latin typeface="Calibri" pitchFamily="34" charset="0"/>
              </a:rPr>
              <a:t>lăsat de El.</a:t>
            </a:r>
            <a:endParaRPr lang="es-ES" sz="2000" b="1">
              <a:latin typeface="Calibri" pitchFamily="34" charset="0"/>
            </a:endParaRPr>
          </a:p>
        </p:txBody>
      </p:sp>
      <p:pic>
        <p:nvPicPr>
          <p:cNvPr id="3076" name="Picture 4" descr="R:\Dibujos\Jesus\Templo\jjkljhkjh.jpg"/>
          <p:cNvPicPr>
            <a:picLocks noChangeAspect="1" noChangeArrowheads="1"/>
          </p:cNvPicPr>
          <p:nvPr/>
        </p:nvPicPr>
        <p:blipFill>
          <a:blip r:embed="rId3" cstate="print"/>
          <a:srcRect/>
          <a:stretch>
            <a:fillRect/>
          </a:stretch>
        </p:blipFill>
        <p:spPr bwMode="auto">
          <a:xfrm>
            <a:off x="5214942" y="1919638"/>
            <a:ext cx="3807098" cy="4295444"/>
          </a:xfrm>
          <a:prstGeom prst="rect">
            <a:avLst/>
          </a:prstGeom>
          <a:ln>
            <a:noFill/>
          </a:ln>
          <a:effectLst>
            <a:softEdge rad="112500"/>
          </a:effectLst>
        </p:spPr>
      </p:pic>
      <p:pic>
        <p:nvPicPr>
          <p:cNvPr id="3079" name="Picture 7" descr="R:\Dibujos\Jesus\Sanando\JesusSanando (136).jpg"/>
          <p:cNvPicPr>
            <a:picLocks noChangeAspect="1" noChangeArrowheads="1"/>
          </p:cNvPicPr>
          <p:nvPr/>
        </p:nvPicPr>
        <p:blipFill>
          <a:blip r:embed="rId4" cstate="email"/>
          <a:srcRect/>
          <a:stretch>
            <a:fillRect/>
          </a:stretch>
        </p:blipFill>
        <p:spPr bwMode="auto">
          <a:xfrm>
            <a:off x="1640866" y="71438"/>
            <a:ext cx="2145316" cy="1428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81" name="Picture 9" descr="R:\Dibujos\Jesus\Varios\Jesus (68).jpg"/>
          <p:cNvPicPr>
            <a:picLocks noChangeAspect="1" noChangeArrowheads="1"/>
          </p:cNvPicPr>
          <p:nvPr/>
        </p:nvPicPr>
        <p:blipFill>
          <a:blip r:embed="rId5" cstate="email"/>
          <a:srcRect/>
          <a:stretch>
            <a:fillRect/>
          </a:stretch>
        </p:blipFill>
        <p:spPr bwMode="auto">
          <a:xfrm>
            <a:off x="142844" y="71414"/>
            <a:ext cx="1367671" cy="2061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14 Rectángulo"/>
          <p:cNvSpPr>
            <a:spLocks noChangeArrowheads="1"/>
          </p:cNvSpPr>
          <p:nvPr/>
        </p:nvSpPr>
        <p:spPr bwMode="auto">
          <a:xfrm>
            <a:off x="1643063" y="1989138"/>
            <a:ext cx="3105150" cy="400050"/>
          </a:xfrm>
          <a:prstGeom prst="rect">
            <a:avLst/>
          </a:prstGeom>
          <a:noFill/>
          <a:ln w="9525">
            <a:noFill/>
            <a:miter lim="800000"/>
            <a:headEnd/>
            <a:tailEnd/>
          </a:ln>
        </p:spPr>
        <p:txBody>
          <a:bodyPr>
            <a:spAutoFit/>
          </a:bodyPr>
          <a:lstStyle/>
          <a:p>
            <a:pPr>
              <a:spcBef>
                <a:spcPts val="600"/>
              </a:spcBef>
            </a:pPr>
            <a:r>
              <a:rPr lang="ro-RO" sz="2000" b="1">
                <a:solidFill>
                  <a:srgbClr val="000000"/>
                </a:solidFill>
                <a:latin typeface="Calibri" pitchFamily="34" charset="0"/>
              </a:rPr>
              <a:t>Cum a păstrat Isus Sabatul?</a:t>
            </a:r>
            <a:endParaRPr lang="es-ES" sz="2000" b="1">
              <a:solidFill>
                <a:srgbClr val="000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10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from="(-#ppt_w/2)" to="(#ppt_x)" calcmode="lin" valueType="num">
                                      <p:cBhvr>
                                        <p:cTn id="32" dur="600" fill="hold">
                                          <p:stCondLst>
                                            <p:cond delay="0"/>
                                          </p:stCondLst>
                                        </p:cTn>
                                        <p:tgtEl>
                                          <p:spTgt spid="4"/>
                                        </p:tgtEl>
                                        <p:attrNameLst>
                                          <p:attrName>ppt_x</p:attrName>
                                        </p:attrNameLst>
                                      </p:cBhvr>
                                    </p:anim>
                                    <p:anim from="0" to="-1.0" calcmode="lin" valueType="num">
                                      <p:cBhvr>
                                        <p:cTn id="33" dur="200" decel="50000" autoRev="1" fill="hold">
                                          <p:stCondLst>
                                            <p:cond delay="600"/>
                                          </p:stCondLst>
                                        </p:cTn>
                                        <p:tgtEl>
                                          <p:spTgt spid="4"/>
                                        </p:tgtEl>
                                        <p:attrNameLst>
                                          <p:attrName>xshear</p:attrName>
                                        </p:attrNameLst>
                                      </p:cBhvr>
                                    </p:anim>
                                    <p:animScale>
                                      <p:cBhvr>
                                        <p:cTn id="34" dur="200" decel="100000" autoRev="1" fill="hold">
                                          <p:stCondLst>
                                            <p:cond delay="600"/>
                                          </p:stCondLst>
                                        </p:cTn>
                                        <p:tgtEl>
                                          <p:spTgt spid="4"/>
                                        </p:tgtEl>
                                      </p:cBhvr>
                                      <p:from x="100000" y="100000"/>
                                      <p:to x="80000" y="100000"/>
                                    </p:animScale>
                                    <p:anim by="(#ppt_h/3+#ppt_w*0.1)" calcmode="lin" valueType="num">
                                      <p:cBhvr additive="sum">
                                        <p:cTn id="35" dur="200" decel="100000" autoRev="1" fill="hold">
                                          <p:stCondLst>
                                            <p:cond delay="600"/>
                                          </p:stCondLst>
                                        </p:cTn>
                                        <p:tgtEl>
                                          <p:spTgt spid="4"/>
                                        </p:tgtEl>
                                        <p:attrNameLst>
                                          <p:attrName>ppt_x</p:attrName>
                                        </p:attrNameLst>
                                      </p:cBhvr>
                                    </p:anim>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p:cTn id="52"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5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5">
                                            <p:txEl>
                                              <p:pRg st="1" end="1"/>
                                            </p:txEl>
                                          </p:spTgt>
                                        </p:tgtEl>
                                        <p:attrNameLst>
                                          <p:attrName>style.visibility</p:attrName>
                                        </p:attrNameLst>
                                      </p:cBhvr>
                                      <p:to>
                                        <p:strVal val="visible"/>
                                      </p:to>
                                    </p:set>
                                    <p:anim calcmode="lin" valueType="num">
                                      <p:cBhvr>
                                        <p:cTn id="60"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61"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6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3"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grpId="0" nodeType="click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anim calcmode="lin" valueType="num">
                                      <p:cBhvr>
                                        <p:cTn id="68"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69"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7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8" fill="hold" grpId="0" nodeType="clickEffect">
                                  <p:stCondLst>
                                    <p:cond delay="0"/>
                                  </p:stCondLst>
                                  <p:childTnLst>
                                    <p:set>
                                      <p:cBhvr>
                                        <p:cTn id="75" dur="1" fill="hold">
                                          <p:stCondLst>
                                            <p:cond delay="0"/>
                                          </p:stCondLst>
                                        </p:cTn>
                                        <p:tgtEl>
                                          <p:spTgt spid="5">
                                            <p:txEl>
                                              <p:pRg st="3" end="3"/>
                                            </p:txEl>
                                          </p:spTgt>
                                        </p:tgtEl>
                                        <p:attrNameLst>
                                          <p:attrName>style.visibility</p:attrName>
                                        </p:attrNameLst>
                                      </p:cBhvr>
                                      <p:to>
                                        <p:strVal val="visible"/>
                                      </p:to>
                                    </p:set>
                                    <p:anim calcmode="lin" valueType="num">
                                      <p:cBhvr>
                                        <p:cTn id="76" dur="500" fill="hold"/>
                                        <p:tgtEl>
                                          <p:spTgt spid="5">
                                            <p:txEl>
                                              <p:pRg st="3" end="3"/>
                                            </p:txEl>
                                          </p:spTgt>
                                        </p:tgtEl>
                                        <p:attrNameLst>
                                          <p:attrName>ppt_x</p:attrName>
                                        </p:attrNameLst>
                                      </p:cBhvr>
                                      <p:tavLst>
                                        <p:tav tm="0">
                                          <p:val>
                                            <p:strVal val="#ppt_x-#ppt_w/2"/>
                                          </p:val>
                                        </p:tav>
                                        <p:tav tm="100000">
                                          <p:val>
                                            <p:strVal val="#ppt_x"/>
                                          </p:val>
                                        </p:tav>
                                      </p:tavLst>
                                    </p:anim>
                                    <p:anim calcmode="lin" valueType="num">
                                      <p:cBhvr>
                                        <p:cTn id="77"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7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79"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5">
                                            <p:txEl>
                                              <p:pRg st="4" end="4"/>
                                            </p:txEl>
                                          </p:spTgt>
                                        </p:tgtEl>
                                        <p:attrNameLst>
                                          <p:attrName>style.visibility</p:attrName>
                                        </p:attrNameLst>
                                      </p:cBhvr>
                                      <p:to>
                                        <p:strVal val="visible"/>
                                      </p:to>
                                    </p:set>
                                    <p:anim calcmode="lin" valueType="num">
                                      <p:cBhvr>
                                        <p:cTn id="84" dur="500" fill="hold"/>
                                        <p:tgtEl>
                                          <p:spTgt spid="5">
                                            <p:txEl>
                                              <p:pRg st="4" end="4"/>
                                            </p:txEl>
                                          </p:spTgt>
                                        </p:tgtEl>
                                        <p:attrNameLst>
                                          <p:attrName>ppt_x</p:attrName>
                                        </p:attrNameLst>
                                      </p:cBhvr>
                                      <p:tavLst>
                                        <p:tav tm="0">
                                          <p:val>
                                            <p:strVal val="#ppt_x-#ppt_w/2"/>
                                          </p:val>
                                        </p:tav>
                                        <p:tav tm="100000">
                                          <p:val>
                                            <p:strVal val="#ppt_x"/>
                                          </p:val>
                                        </p:tav>
                                      </p:tavLst>
                                    </p:anim>
                                    <p:anim calcmode="lin" valueType="num">
                                      <p:cBhvr>
                                        <p:cTn id="85"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86"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7"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17" presetClass="entr" presetSubtype="8" fill="hold" grpId="0" nodeType="clickEffect">
                                  <p:stCondLst>
                                    <p:cond delay="0"/>
                                  </p:stCondLst>
                                  <p:childTnLst>
                                    <p:set>
                                      <p:cBhvr>
                                        <p:cTn id="91" dur="1" fill="hold">
                                          <p:stCondLst>
                                            <p:cond delay="0"/>
                                          </p:stCondLst>
                                        </p:cTn>
                                        <p:tgtEl>
                                          <p:spTgt spid="5">
                                            <p:txEl>
                                              <p:pRg st="5" end="5"/>
                                            </p:txEl>
                                          </p:spTgt>
                                        </p:tgtEl>
                                        <p:attrNameLst>
                                          <p:attrName>style.visibility</p:attrName>
                                        </p:attrNameLst>
                                      </p:cBhvr>
                                      <p:to>
                                        <p:strVal val="visible"/>
                                      </p:to>
                                    </p:set>
                                    <p:anim calcmode="lin" valueType="num">
                                      <p:cBhvr>
                                        <p:cTn id="92" dur="500" fill="hold"/>
                                        <p:tgtEl>
                                          <p:spTgt spid="5">
                                            <p:txEl>
                                              <p:pRg st="5" end="5"/>
                                            </p:txEl>
                                          </p:spTgt>
                                        </p:tgtEl>
                                        <p:attrNameLst>
                                          <p:attrName>ppt_x</p:attrName>
                                        </p:attrNameLst>
                                      </p:cBhvr>
                                      <p:tavLst>
                                        <p:tav tm="0">
                                          <p:val>
                                            <p:strVal val="#ppt_x-#ppt_w/2"/>
                                          </p:val>
                                        </p:tav>
                                        <p:tav tm="100000">
                                          <p:val>
                                            <p:strVal val="#ppt_x"/>
                                          </p:val>
                                        </p:tav>
                                      </p:tavLst>
                                    </p:anim>
                                    <p:anim calcmode="lin" valueType="num">
                                      <p:cBhvr>
                                        <p:cTn id="93"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9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95"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par>
                          <p:cTn id="96" fill="hold">
                            <p:stCondLst>
                              <p:cond delay="500"/>
                            </p:stCondLst>
                            <p:childTnLst>
                              <p:par>
                                <p:cTn id="97" presetID="47" presetClass="entr" presetSubtype="0" fill="hold" nodeType="afterEffect">
                                  <p:stCondLst>
                                    <p:cond delay="0"/>
                                  </p:stCondLst>
                                  <p:childTnLst>
                                    <p:set>
                                      <p:cBhvr>
                                        <p:cTn id="98" dur="1" fill="hold">
                                          <p:stCondLst>
                                            <p:cond delay="0"/>
                                          </p:stCondLst>
                                        </p:cTn>
                                        <p:tgtEl>
                                          <p:spTgt spid="3081"/>
                                        </p:tgtEl>
                                        <p:attrNameLst>
                                          <p:attrName>style.visibility</p:attrName>
                                        </p:attrNameLst>
                                      </p:cBhvr>
                                      <p:to>
                                        <p:strVal val="visible"/>
                                      </p:to>
                                    </p:set>
                                    <p:animEffect transition="in" filter="fade">
                                      <p:cBhvr>
                                        <p:cTn id="99" dur="1000"/>
                                        <p:tgtEl>
                                          <p:spTgt spid="3081"/>
                                        </p:tgtEl>
                                      </p:cBhvr>
                                    </p:animEffect>
                                    <p:anim calcmode="lin" valueType="num">
                                      <p:cBhvr>
                                        <p:cTn id="100" dur="1000" fill="hold"/>
                                        <p:tgtEl>
                                          <p:spTgt spid="3081"/>
                                        </p:tgtEl>
                                        <p:attrNameLst>
                                          <p:attrName>ppt_x</p:attrName>
                                        </p:attrNameLst>
                                      </p:cBhvr>
                                      <p:tavLst>
                                        <p:tav tm="0">
                                          <p:val>
                                            <p:strVal val="#ppt_x"/>
                                          </p:val>
                                        </p:tav>
                                        <p:tav tm="100000">
                                          <p:val>
                                            <p:strVal val="#ppt_x"/>
                                          </p:val>
                                        </p:tav>
                                      </p:tavLst>
                                    </p:anim>
                                    <p:anim calcmode="lin" valueType="num">
                                      <p:cBhvr>
                                        <p:cTn id="101" dur="1000" fill="hold"/>
                                        <p:tgtEl>
                                          <p:spTgt spid="3081"/>
                                        </p:tgtEl>
                                        <p:attrNameLst>
                                          <p:attrName>ppt_y</p:attrName>
                                        </p:attrNameLst>
                                      </p:cBhvr>
                                      <p:tavLst>
                                        <p:tav tm="0">
                                          <p:val>
                                            <p:strVal val="#ppt_y-.1"/>
                                          </p:val>
                                        </p:tav>
                                        <p:tav tm="100000">
                                          <p:val>
                                            <p:strVal val="#ppt_y"/>
                                          </p:val>
                                        </p:tav>
                                      </p:tavLst>
                                    </p:anim>
                                  </p:childTnLst>
                                </p:cTn>
                              </p:par>
                            </p:childTnLst>
                          </p:cTn>
                        </p:par>
                        <p:par>
                          <p:cTn id="102" fill="hold">
                            <p:stCondLst>
                              <p:cond delay="1500"/>
                            </p:stCondLst>
                            <p:childTnLst>
                              <p:par>
                                <p:cTn id="103" presetID="47" presetClass="entr" presetSubtype="0" fill="hold" nodeType="afterEffect">
                                  <p:stCondLst>
                                    <p:cond delay="0"/>
                                  </p:stCondLst>
                                  <p:childTnLst>
                                    <p:set>
                                      <p:cBhvr>
                                        <p:cTn id="104" dur="1" fill="hold">
                                          <p:stCondLst>
                                            <p:cond delay="0"/>
                                          </p:stCondLst>
                                        </p:cTn>
                                        <p:tgtEl>
                                          <p:spTgt spid="3079"/>
                                        </p:tgtEl>
                                        <p:attrNameLst>
                                          <p:attrName>style.visibility</p:attrName>
                                        </p:attrNameLst>
                                      </p:cBhvr>
                                      <p:to>
                                        <p:strVal val="visible"/>
                                      </p:to>
                                    </p:set>
                                    <p:animEffect transition="in" filter="fade">
                                      <p:cBhvr>
                                        <p:cTn id="105" dur="1000"/>
                                        <p:tgtEl>
                                          <p:spTgt spid="3079"/>
                                        </p:tgtEl>
                                      </p:cBhvr>
                                    </p:animEffect>
                                    <p:anim calcmode="lin" valueType="num">
                                      <p:cBhvr>
                                        <p:cTn id="106" dur="1000" fill="hold"/>
                                        <p:tgtEl>
                                          <p:spTgt spid="3079"/>
                                        </p:tgtEl>
                                        <p:attrNameLst>
                                          <p:attrName>ppt_x</p:attrName>
                                        </p:attrNameLst>
                                      </p:cBhvr>
                                      <p:tavLst>
                                        <p:tav tm="0">
                                          <p:val>
                                            <p:strVal val="#ppt_x"/>
                                          </p:val>
                                        </p:tav>
                                        <p:tav tm="100000">
                                          <p:val>
                                            <p:strVal val="#ppt_x"/>
                                          </p:val>
                                        </p:tav>
                                      </p:tavLst>
                                    </p:anim>
                                    <p:anim calcmode="lin" valueType="num">
                                      <p:cBhvr>
                                        <p:cTn id="107"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34" presetClass="entr" presetSubtype="0" fill="hold" grpId="0" nodeType="clickEffect">
                                  <p:stCondLst>
                                    <p:cond delay="0"/>
                                  </p:stCondLst>
                                  <p:childTnLst>
                                    <p:set>
                                      <p:cBhvr>
                                        <p:cTn id="111" dur="1" fill="hold">
                                          <p:stCondLst>
                                            <p:cond delay="0"/>
                                          </p:stCondLst>
                                        </p:cTn>
                                        <p:tgtEl>
                                          <p:spTgt spid="6"/>
                                        </p:tgtEl>
                                        <p:attrNameLst>
                                          <p:attrName>style.visibility</p:attrName>
                                        </p:attrNameLst>
                                      </p:cBhvr>
                                      <p:to>
                                        <p:strVal val="visible"/>
                                      </p:to>
                                    </p:set>
                                    <p:anim from="(-#ppt_w/2)" to="(#ppt_x)" calcmode="lin" valueType="num">
                                      <p:cBhvr>
                                        <p:cTn id="112" dur="600" fill="hold">
                                          <p:stCondLst>
                                            <p:cond delay="0"/>
                                          </p:stCondLst>
                                        </p:cTn>
                                        <p:tgtEl>
                                          <p:spTgt spid="6"/>
                                        </p:tgtEl>
                                        <p:attrNameLst>
                                          <p:attrName>ppt_x</p:attrName>
                                        </p:attrNameLst>
                                      </p:cBhvr>
                                    </p:anim>
                                    <p:anim from="0" to="-1.0" calcmode="lin" valueType="num">
                                      <p:cBhvr>
                                        <p:cTn id="113" dur="200" decel="50000" autoRev="1" fill="hold">
                                          <p:stCondLst>
                                            <p:cond delay="600"/>
                                          </p:stCondLst>
                                        </p:cTn>
                                        <p:tgtEl>
                                          <p:spTgt spid="6"/>
                                        </p:tgtEl>
                                        <p:attrNameLst>
                                          <p:attrName>xshear</p:attrName>
                                        </p:attrNameLst>
                                      </p:cBhvr>
                                    </p:anim>
                                    <p:animScale>
                                      <p:cBhvr>
                                        <p:cTn id="114" dur="200" decel="100000" autoRev="1" fill="hold">
                                          <p:stCondLst>
                                            <p:cond delay="600"/>
                                          </p:stCondLst>
                                        </p:cTn>
                                        <p:tgtEl>
                                          <p:spTgt spid="6"/>
                                        </p:tgtEl>
                                      </p:cBhvr>
                                      <p:from x="100000" y="100000"/>
                                      <p:to x="80000" y="100000"/>
                                    </p:animScale>
                                    <p:anim by="(#ppt_h/3+#ppt_w*0.1)" calcmode="lin" valueType="num">
                                      <p:cBhvr additive="sum">
                                        <p:cTn id="115"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6"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lum contrast="24000"/>
          </a:blip>
          <a:srcRect/>
          <a:stretch>
            <a:fillRect l="-5000"/>
          </a:stretch>
        </a:blipFill>
        <a:effectLst/>
      </p:bgPr>
    </p:bg>
    <p:spTree>
      <p:nvGrpSpPr>
        <p:cNvPr id="1" name=""/>
        <p:cNvGrpSpPr/>
        <p:nvPr/>
      </p:nvGrpSpPr>
      <p:grpSpPr>
        <a:xfrm>
          <a:off x="0" y="0"/>
          <a:ext cx="0" cy="0"/>
          <a:chOff x="0" y="0"/>
          <a:chExt cx="0" cy="0"/>
        </a:xfrm>
      </p:grpSpPr>
      <p:sp>
        <p:nvSpPr>
          <p:cNvPr id="3" name="2 CuadroTexto"/>
          <p:cNvSpPr txBox="1"/>
          <p:nvPr/>
        </p:nvSpPr>
        <p:spPr>
          <a:xfrm>
            <a:off x="0" y="0"/>
            <a:ext cx="6215074" cy="707886"/>
          </a:xfrm>
          <a:prstGeom prst="rect">
            <a:avLst/>
          </a:prstGeom>
          <a:noFill/>
        </p:spPr>
        <p:txBody>
          <a:bodyPr>
            <a:spAutoFit/>
            <a:scene3d>
              <a:camera prst="orthographicFront"/>
              <a:lightRig rig="twoPt" dir="t"/>
            </a:scene3d>
            <a:sp3d extrusionH="57150">
              <a:bevelT w="38100" h="38100"/>
            </a:sp3d>
          </a:bodyPr>
          <a:lstStyle/>
          <a:p>
            <a:pPr algn="ctr" fontAlgn="auto">
              <a:spcBef>
                <a:spcPts val="0"/>
              </a:spcBef>
              <a:spcAft>
                <a:spcPts val="0"/>
              </a:spcAft>
              <a:defRPr/>
            </a:pPr>
            <a:r>
              <a:rPr lang="ro-RO" sz="4000" b="1" dirty="0">
                <a:ln w="19050">
                  <a:noFill/>
                  <a:prstDash val="solid"/>
                </a:ln>
                <a:solidFill>
                  <a:schemeClr val="accent3"/>
                </a:solidFill>
                <a:effectLst>
                  <a:outerShdw blurRad="50000" dist="50800" dir="7500000" algn="tl">
                    <a:srgbClr val="000000">
                      <a:shade val="5000"/>
                      <a:alpha val="35000"/>
                    </a:srgbClr>
                  </a:outerShdw>
                </a:effectLst>
                <a:latin typeface="+mn-lt"/>
              </a:rPr>
              <a:t>ÎNVĂŢĂTURA LUI ISUS</a:t>
            </a:r>
            <a:endParaRPr lang="es-ES" sz="4000" b="1" dirty="0">
              <a:ln w="19050">
                <a:noFill/>
                <a:prstDash val="solid"/>
              </a:ln>
              <a:solidFill>
                <a:schemeClr val="accent3"/>
              </a:solidFill>
              <a:effectLst>
                <a:outerShdw blurRad="50000" dist="50800" dir="7500000" algn="tl">
                  <a:srgbClr val="000000">
                    <a:shade val="5000"/>
                    <a:alpha val="35000"/>
                  </a:srgbClr>
                </a:outerShdw>
              </a:effectLst>
              <a:latin typeface="+mn-lt"/>
            </a:endParaRPr>
          </a:p>
        </p:txBody>
      </p:sp>
      <p:sp>
        <p:nvSpPr>
          <p:cNvPr id="4" name="3 CuadroTexto"/>
          <p:cNvSpPr txBox="1">
            <a:spLocks noChangeArrowheads="1"/>
          </p:cNvSpPr>
          <p:nvPr/>
        </p:nvSpPr>
        <p:spPr bwMode="auto">
          <a:xfrm>
            <a:off x="0" y="1292225"/>
            <a:ext cx="6516688" cy="701675"/>
          </a:xfrm>
          <a:prstGeom prst="rect">
            <a:avLst/>
          </a:prstGeom>
          <a:noFill/>
          <a:ln w="9525">
            <a:noFill/>
            <a:miter lim="800000"/>
            <a:headEnd/>
            <a:tailEnd/>
          </a:ln>
        </p:spPr>
        <p:txBody>
          <a:bodyPr>
            <a:spAutoFit/>
          </a:bodyPr>
          <a:lstStyle/>
          <a:p>
            <a:r>
              <a:rPr lang="ro-RO" sz="2000" b="1">
                <a:latin typeface="Calibri" pitchFamily="34" charset="0"/>
              </a:rPr>
              <a:t>Isus a fost acuzat că a încălcat Sabatul </a:t>
            </a:r>
            <a:r>
              <a:rPr lang="es-ES" sz="2000" b="1">
                <a:latin typeface="Calibri" pitchFamily="34" charset="0"/>
              </a:rPr>
              <a:t>“</a:t>
            </a:r>
            <a:r>
              <a:rPr lang="ro-RO" sz="2000" b="1">
                <a:latin typeface="Calibri" pitchFamily="34" charset="0"/>
              </a:rPr>
              <a:t>lucrând</a:t>
            </a:r>
            <a:r>
              <a:rPr lang="es-ES" sz="2000" b="1">
                <a:latin typeface="Calibri" pitchFamily="34" charset="0"/>
              </a:rPr>
              <a:t>” </a:t>
            </a:r>
            <a:r>
              <a:rPr lang="ro-RO" sz="2000" b="1">
                <a:latin typeface="Calibri" pitchFamily="34" charset="0"/>
              </a:rPr>
              <a:t>la însănătoşirea oamenilor</a:t>
            </a:r>
            <a:r>
              <a:rPr lang="es-ES" sz="2000" b="1">
                <a:latin typeface="Calibri" pitchFamily="34" charset="0"/>
              </a:rPr>
              <a:t>.</a:t>
            </a:r>
            <a:r>
              <a:rPr lang="ro-RO" sz="2000" b="1">
                <a:latin typeface="Calibri" pitchFamily="34" charset="0"/>
              </a:rPr>
              <a:t> Cum a răspuns la aceste acuzaţii?</a:t>
            </a:r>
            <a:endParaRPr lang="es-ES" sz="2000" b="1">
              <a:latin typeface="Calibri" pitchFamily="34" charset="0"/>
            </a:endParaRPr>
          </a:p>
        </p:txBody>
      </p:sp>
      <p:sp>
        <p:nvSpPr>
          <p:cNvPr id="5" name="4 Rectángulo"/>
          <p:cNvSpPr/>
          <p:nvPr/>
        </p:nvSpPr>
        <p:spPr>
          <a:xfrm>
            <a:off x="285750" y="711200"/>
            <a:ext cx="5786438" cy="646113"/>
          </a:xfrm>
          <a:prstGeom prst="rect">
            <a:avLst/>
          </a:prstGeom>
        </p:spPr>
        <p:txBody>
          <a:bodyPr>
            <a:spAutoFit/>
          </a:bodyPr>
          <a:lstStyle/>
          <a:p>
            <a:pPr algn="ctr" fontAlgn="auto">
              <a:spcBef>
                <a:spcPts val="0"/>
              </a:spcBef>
              <a:spcAft>
                <a:spcPts val="0"/>
              </a:spcAft>
              <a:defRPr/>
            </a:pPr>
            <a:r>
              <a:rPr lang="es-ES" b="1" dirty="0">
                <a:solidFill>
                  <a:schemeClr val="accent3">
                    <a:lumMod val="50000"/>
                  </a:schemeClr>
                </a:solidFill>
                <a:latin typeface="Comic Sans MS" pitchFamily="66" charset="0"/>
              </a:rPr>
              <a:t>“</a:t>
            </a:r>
            <a:r>
              <a:rPr lang="vi-VN" b="1" dirty="0">
                <a:solidFill>
                  <a:schemeClr val="accent3">
                    <a:lumMod val="50000"/>
                  </a:schemeClr>
                </a:solidFill>
                <a:latin typeface="Comic Sans MS" pitchFamily="66" charset="0"/>
              </a:rPr>
              <a:t>Ei pândeau pe Isus să vadă dacă-l va vindeca în ziua Sabatului, ca să-L poată învinui.</a:t>
            </a:r>
            <a:r>
              <a:rPr lang="es-ES" b="1" dirty="0">
                <a:solidFill>
                  <a:schemeClr val="accent3">
                    <a:lumMod val="50000"/>
                  </a:schemeClr>
                </a:solidFill>
                <a:latin typeface="Comic Sans MS" pitchFamily="66" charset="0"/>
              </a:rPr>
              <a:t>” </a:t>
            </a:r>
            <a:r>
              <a:rPr lang="es-ES" sz="1100" b="1" dirty="0">
                <a:solidFill>
                  <a:schemeClr val="accent3">
                    <a:lumMod val="50000"/>
                  </a:schemeClr>
                </a:solidFill>
                <a:latin typeface="Comic Sans MS" pitchFamily="66" charset="0"/>
              </a:rPr>
              <a:t>(Marc</a:t>
            </a:r>
            <a:r>
              <a:rPr lang="ro-RO" sz="1100" b="1" dirty="0">
                <a:solidFill>
                  <a:schemeClr val="accent3">
                    <a:lumMod val="50000"/>
                  </a:schemeClr>
                </a:solidFill>
                <a:latin typeface="Comic Sans MS" pitchFamily="66" charset="0"/>
              </a:rPr>
              <a:t>u</a:t>
            </a:r>
            <a:r>
              <a:rPr lang="es-ES" sz="1100" b="1" dirty="0">
                <a:solidFill>
                  <a:schemeClr val="accent3">
                    <a:lumMod val="50000"/>
                  </a:schemeClr>
                </a:solidFill>
                <a:latin typeface="Comic Sans MS" pitchFamily="66" charset="0"/>
              </a:rPr>
              <a:t> </a:t>
            </a:r>
            <a:r>
              <a:rPr lang="es-ES" sz="1100" b="1" dirty="0">
                <a:solidFill>
                  <a:schemeClr val="accent3">
                    <a:lumMod val="50000"/>
                  </a:schemeClr>
                </a:solidFill>
                <a:latin typeface="Comic Sans MS" pitchFamily="66" charset="0"/>
              </a:rPr>
              <a:t>3:2</a:t>
            </a:r>
            <a:r>
              <a:rPr lang="es-ES" sz="1100" b="1" dirty="0">
                <a:solidFill>
                  <a:schemeClr val="accent3">
                    <a:lumMod val="50000"/>
                  </a:schemeClr>
                </a:solidFill>
                <a:latin typeface="Comic Sans MS" pitchFamily="66" charset="0"/>
              </a:rPr>
              <a:t>)</a:t>
            </a:r>
            <a:endParaRPr lang="es-ES" b="1" dirty="0">
              <a:solidFill>
                <a:schemeClr val="accent3">
                  <a:lumMod val="50000"/>
                </a:schemeClr>
              </a:solidFill>
              <a:latin typeface="Comic Sans MS" pitchFamily="66" charset="0"/>
            </a:endParaRPr>
          </a:p>
        </p:txBody>
      </p:sp>
      <p:graphicFrame>
        <p:nvGraphicFramePr>
          <p:cNvPr id="9" name="8 Diagrama"/>
          <p:cNvGraphicFramePr/>
          <p:nvPr/>
        </p:nvGraphicFramePr>
        <p:xfrm>
          <a:off x="107141" y="1978778"/>
          <a:ext cx="8929718"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69" name="Picture 1" descr="R:\Dibujos\Jesus\Sanando\nuevo-12.JPG"/>
          <p:cNvPicPr>
            <a:picLocks noChangeAspect="1" noChangeArrowheads="1"/>
          </p:cNvPicPr>
          <p:nvPr/>
        </p:nvPicPr>
        <p:blipFill>
          <a:blip r:embed="rId8" cstate="email"/>
          <a:srcRect/>
          <a:stretch>
            <a:fillRect/>
          </a:stretch>
        </p:blipFill>
        <p:spPr bwMode="auto">
          <a:xfrm>
            <a:off x="6267209" y="214290"/>
            <a:ext cx="2805385" cy="1571636"/>
          </a:xfrm>
          <a:prstGeom prst="roundRect">
            <a:avLst>
              <a:gd name="adj" fmla="val 4167"/>
            </a:avLst>
          </a:prstGeom>
          <a:solidFill>
            <a:srgbClr val="FFFFFF"/>
          </a:solidFill>
          <a:ln w="76200" cap="sq">
            <a:solidFill>
              <a:schemeClr val="accent3">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7 CuadroTexto"/>
          <p:cNvSpPr txBox="1">
            <a:spLocks noChangeArrowheads="1"/>
          </p:cNvSpPr>
          <p:nvPr/>
        </p:nvSpPr>
        <p:spPr bwMode="auto">
          <a:xfrm>
            <a:off x="142875" y="6149975"/>
            <a:ext cx="8929688" cy="708025"/>
          </a:xfrm>
          <a:prstGeom prst="rect">
            <a:avLst/>
          </a:prstGeom>
          <a:noFill/>
          <a:ln w="9525">
            <a:noFill/>
            <a:miter lim="800000"/>
            <a:headEnd/>
            <a:tailEnd/>
          </a:ln>
        </p:spPr>
        <p:txBody>
          <a:bodyPr>
            <a:spAutoFit/>
          </a:bodyPr>
          <a:lstStyle/>
          <a:p>
            <a:r>
              <a:rPr lang="ro-RO" sz="2000" b="1">
                <a:latin typeface="Calibri" pitchFamily="34" charset="0"/>
              </a:rPr>
              <a:t>Isus a eliberat sabatul de extremism. În acest fel ne-a ajutat să nu fim nici legalişti, nici călcători prin observaţiile Sale. </a:t>
            </a:r>
            <a:endParaRPr lang="es-ES" sz="2000" b="1">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par>
                                <p:cTn id="24" presetID="25" presetClass="entr" presetSubtype="0" fill="hold" nodeType="withEffect">
                                  <p:stCondLst>
                                    <p:cond delay="0"/>
                                  </p:stCondLst>
                                  <p:childTnLst>
                                    <p:set>
                                      <p:cBhvr>
                                        <p:cTn id="25" dur="1" fill="hold">
                                          <p:stCondLst>
                                            <p:cond delay="0"/>
                                          </p:stCondLst>
                                        </p:cTn>
                                        <p:tgtEl>
                                          <p:spTgt spid="7169"/>
                                        </p:tgtEl>
                                        <p:attrNameLst>
                                          <p:attrName>style.visibility</p:attrName>
                                        </p:attrNameLst>
                                      </p:cBhvr>
                                      <p:to>
                                        <p:strVal val="visible"/>
                                      </p:to>
                                    </p:set>
                                    <p:anim calcmode="lin" valueType="num">
                                      <p:cBhvr>
                                        <p:cTn id="26" dur="500" decel="50000" fill="hold">
                                          <p:stCondLst>
                                            <p:cond delay="0"/>
                                          </p:stCondLst>
                                        </p:cTn>
                                        <p:tgtEl>
                                          <p:spTgt spid="7169"/>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7169"/>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7169"/>
                                        </p:tgtEl>
                                        <p:attrNameLst>
                                          <p:attrName>ppt_w</p:attrName>
                                        </p:attrNameLst>
                                      </p:cBhvr>
                                      <p:tavLst>
                                        <p:tav tm="0">
                                          <p:val>
                                            <p:strVal val="#ppt_w*.05"/>
                                          </p:val>
                                        </p:tav>
                                        <p:tav tm="100000">
                                          <p:val>
                                            <p:strVal val="#ppt_w"/>
                                          </p:val>
                                        </p:tav>
                                      </p:tavLst>
                                    </p:anim>
                                    <p:anim calcmode="lin" valueType="num">
                                      <p:cBhvr>
                                        <p:cTn id="29" dur="1000" fill="hold"/>
                                        <p:tgtEl>
                                          <p:spTgt spid="7169"/>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7169"/>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7169"/>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7169"/>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7169"/>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900" decel="100000" fill="hold"/>
                                        <p:tgtEl>
                                          <p:spTgt spid="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9">
                                            <p:graphicEl>
                                              <a:dgm id="{3AA2496C-8700-4DF4-9511-A0DDF58A2BD8}"/>
                                            </p:graphicEl>
                                          </p:spTgt>
                                        </p:tgtEl>
                                        <p:attrNameLst>
                                          <p:attrName>style.visibility</p:attrName>
                                        </p:attrNameLst>
                                      </p:cBhvr>
                                      <p:to>
                                        <p:strVal val="visible"/>
                                      </p:to>
                                    </p:set>
                                    <p:animEffect transition="in" filter="fade">
                                      <p:cBhvr>
                                        <p:cTn id="46" dur="1000"/>
                                        <p:tgtEl>
                                          <p:spTgt spid="9">
                                            <p:graphicEl>
                                              <a:dgm id="{3AA2496C-8700-4DF4-9511-A0DDF58A2BD8}"/>
                                            </p:graphicEl>
                                          </p:spTgt>
                                        </p:tgtEl>
                                      </p:cBhvr>
                                    </p:animEffect>
                                    <p:anim calcmode="lin" valueType="num">
                                      <p:cBhvr>
                                        <p:cTn id="47" dur="1000" fill="hold"/>
                                        <p:tgtEl>
                                          <p:spTgt spid="9">
                                            <p:graphicEl>
                                              <a:dgm id="{3AA2496C-8700-4DF4-9511-A0DDF58A2BD8}"/>
                                            </p:graphicEl>
                                          </p:spTgt>
                                        </p:tgtEl>
                                        <p:attrNameLst>
                                          <p:attrName>ppt_x</p:attrName>
                                        </p:attrNameLst>
                                      </p:cBhvr>
                                      <p:tavLst>
                                        <p:tav tm="0">
                                          <p:val>
                                            <p:strVal val="#ppt_x"/>
                                          </p:val>
                                        </p:tav>
                                        <p:tav tm="100000">
                                          <p:val>
                                            <p:strVal val="#ppt_x"/>
                                          </p:val>
                                        </p:tav>
                                      </p:tavLst>
                                    </p:anim>
                                    <p:anim calcmode="lin" valueType="num">
                                      <p:cBhvr>
                                        <p:cTn id="48" dur="1000" fill="hold"/>
                                        <p:tgtEl>
                                          <p:spTgt spid="9">
                                            <p:graphicEl>
                                              <a:dgm id="{3AA2496C-8700-4DF4-9511-A0DDF58A2BD8}"/>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9">
                                            <p:graphicEl>
                                              <a:dgm id="{DEFD1C42-D8C5-47E8-96CC-A3DC7031A02B}"/>
                                            </p:graphicEl>
                                          </p:spTgt>
                                        </p:tgtEl>
                                        <p:attrNameLst>
                                          <p:attrName>style.visibility</p:attrName>
                                        </p:attrNameLst>
                                      </p:cBhvr>
                                      <p:to>
                                        <p:strVal val="visible"/>
                                      </p:to>
                                    </p:set>
                                    <p:animEffect transition="in" filter="fade">
                                      <p:cBhvr>
                                        <p:cTn id="51" dur="1000"/>
                                        <p:tgtEl>
                                          <p:spTgt spid="9">
                                            <p:graphicEl>
                                              <a:dgm id="{DEFD1C42-D8C5-47E8-96CC-A3DC7031A02B}"/>
                                            </p:graphicEl>
                                          </p:spTgt>
                                        </p:tgtEl>
                                      </p:cBhvr>
                                    </p:animEffect>
                                    <p:anim calcmode="lin" valueType="num">
                                      <p:cBhvr>
                                        <p:cTn id="52" dur="1000" fill="hold"/>
                                        <p:tgtEl>
                                          <p:spTgt spid="9">
                                            <p:graphicEl>
                                              <a:dgm id="{DEFD1C42-D8C5-47E8-96CC-A3DC7031A02B}"/>
                                            </p:graphicEl>
                                          </p:spTgt>
                                        </p:tgtEl>
                                        <p:attrNameLst>
                                          <p:attrName>ppt_x</p:attrName>
                                        </p:attrNameLst>
                                      </p:cBhvr>
                                      <p:tavLst>
                                        <p:tav tm="0">
                                          <p:val>
                                            <p:strVal val="#ppt_x"/>
                                          </p:val>
                                        </p:tav>
                                        <p:tav tm="100000">
                                          <p:val>
                                            <p:strVal val="#ppt_x"/>
                                          </p:val>
                                        </p:tav>
                                      </p:tavLst>
                                    </p:anim>
                                    <p:anim calcmode="lin" valueType="num">
                                      <p:cBhvr>
                                        <p:cTn id="53" dur="1000" fill="hold"/>
                                        <p:tgtEl>
                                          <p:spTgt spid="9">
                                            <p:graphicEl>
                                              <a:dgm id="{DEFD1C42-D8C5-47E8-96CC-A3DC7031A02B}"/>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9">
                                            <p:graphicEl>
                                              <a:dgm id="{03FC5ABD-9E25-4E58-A34E-EA4100E61864}"/>
                                            </p:graphicEl>
                                          </p:spTgt>
                                        </p:tgtEl>
                                        <p:attrNameLst>
                                          <p:attrName>style.visibility</p:attrName>
                                        </p:attrNameLst>
                                      </p:cBhvr>
                                      <p:to>
                                        <p:strVal val="visible"/>
                                      </p:to>
                                    </p:set>
                                    <p:animEffect transition="in" filter="fade">
                                      <p:cBhvr>
                                        <p:cTn id="58" dur="1000"/>
                                        <p:tgtEl>
                                          <p:spTgt spid="9">
                                            <p:graphicEl>
                                              <a:dgm id="{03FC5ABD-9E25-4E58-A34E-EA4100E61864}"/>
                                            </p:graphicEl>
                                          </p:spTgt>
                                        </p:tgtEl>
                                      </p:cBhvr>
                                    </p:animEffect>
                                    <p:anim calcmode="lin" valueType="num">
                                      <p:cBhvr>
                                        <p:cTn id="59" dur="1000" fill="hold"/>
                                        <p:tgtEl>
                                          <p:spTgt spid="9">
                                            <p:graphicEl>
                                              <a:dgm id="{03FC5ABD-9E25-4E58-A34E-EA4100E61864}"/>
                                            </p:graphicEl>
                                          </p:spTgt>
                                        </p:tgtEl>
                                        <p:attrNameLst>
                                          <p:attrName>ppt_x</p:attrName>
                                        </p:attrNameLst>
                                      </p:cBhvr>
                                      <p:tavLst>
                                        <p:tav tm="0">
                                          <p:val>
                                            <p:strVal val="#ppt_x"/>
                                          </p:val>
                                        </p:tav>
                                        <p:tav tm="100000">
                                          <p:val>
                                            <p:strVal val="#ppt_x"/>
                                          </p:val>
                                        </p:tav>
                                      </p:tavLst>
                                    </p:anim>
                                    <p:anim calcmode="lin" valueType="num">
                                      <p:cBhvr>
                                        <p:cTn id="60" dur="1000" fill="hold"/>
                                        <p:tgtEl>
                                          <p:spTgt spid="9">
                                            <p:graphicEl>
                                              <a:dgm id="{03FC5ABD-9E25-4E58-A34E-EA4100E61864}"/>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9">
                                            <p:graphicEl>
                                              <a:dgm id="{2198873E-C5C0-455E-9EFF-396A76BC8CE2}"/>
                                            </p:graphicEl>
                                          </p:spTgt>
                                        </p:tgtEl>
                                        <p:attrNameLst>
                                          <p:attrName>style.visibility</p:attrName>
                                        </p:attrNameLst>
                                      </p:cBhvr>
                                      <p:to>
                                        <p:strVal val="visible"/>
                                      </p:to>
                                    </p:set>
                                    <p:animEffect transition="in" filter="fade">
                                      <p:cBhvr>
                                        <p:cTn id="63" dur="1000"/>
                                        <p:tgtEl>
                                          <p:spTgt spid="9">
                                            <p:graphicEl>
                                              <a:dgm id="{2198873E-C5C0-455E-9EFF-396A76BC8CE2}"/>
                                            </p:graphicEl>
                                          </p:spTgt>
                                        </p:tgtEl>
                                      </p:cBhvr>
                                    </p:animEffect>
                                    <p:anim calcmode="lin" valueType="num">
                                      <p:cBhvr>
                                        <p:cTn id="64" dur="1000" fill="hold"/>
                                        <p:tgtEl>
                                          <p:spTgt spid="9">
                                            <p:graphicEl>
                                              <a:dgm id="{2198873E-C5C0-455E-9EFF-396A76BC8CE2}"/>
                                            </p:graphicEl>
                                          </p:spTgt>
                                        </p:tgtEl>
                                        <p:attrNameLst>
                                          <p:attrName>ppt_x</p:attrName>
                                        </p:attrNameLst>
                                      </p:cBhvr>
                                      <p:tavLst>
                                        <p:tav tm="0">
                                          <p:val>
                                            <p:strVal val="#ppt_x"/>
                                          </p:val>
                                        </p:tav>
                                        <p:tav tm="100000">
                                          <p:val>
                                            <p:strVal val="#ppt_x"/>
                                          </p:val>
                                        </p:tav>
                                      </p:tavLst>
                                    </p:anim>
                                    <p:anim calcmode="lin" valueType="num">
                                      <p:cBhvr>
                                        <p:cTn id="65" dur="1000" fill="hold"/>
                                        <p:tgtEl>
                                          <p:spTgt spid="9">
                                            <p:graphicEl>
                                              <a:dgm id="{2198873E-C5C0-455E-9EFF-396A76BC8CE2}"/>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9">
                                            <p:graphicEl>
                                              <a:dgm id="{E865FE35-D844-4EF6-8950-366732CE026F}"/>
                                            </p:graphicEl>
                                          </p:spTgt>
                                        </p:tgtEl>
                                        <p:attrNameLst>
                                          <p:attrName>style.visibility</p:attrName>
                                        </p:attrNameLst>
                                      </p:cBhvr>
                                      <p:to>
                                        <p:strVal val="visible"/>
                                      </p:to>
                                    </p:set>
                                    <p:animEffect transition="in" filter="fade">
                                      <p:cBhvr>
                                        <p:cTn id="70" dur="1000"/>
                                        <p:tgtEl>
                                          <p:spTgt spid="9">
                                            <p:graphicEl>
                                              <a:dgm id="{E865FE35-D844-4EF6-8950-366732CE026F}"/>
                                            </p:graphicEl>
                                          </p:spTgt>
                                        </p:tgtEl>
                                      </p:cBhvr>
                                    </p:animEffect>
                                    <p:anim calcmode="lin" valueType="num">
                                      <p:cBhvr>
                                        <p:cTn id="71" dur="1000" fill="hold"/>
                                        <p:tgtEl>
                                          <p:spTgt spid="9">
                                            <p:graphicEl>
                                              <a:dgm id="{E865FE35-D844-4EF6-8950-366732CE026F}"/>
                                            </p:graphicEl>
                                          </p:spTgt>
                                        </p:tgtEl>
                                        <p:attrNameLst>
                                          <p:attrName>ppt_x</p:attrName>
                                        </p:attrNameLst>
                                      </p:cBhvr>
                                      <p:tavLst>
                                        <p:tav tm="0">
                                          <p:val>
                                            <p:strVal val="#ppt_x"/>
                                          </p:val>
                                        </p:tav>
                                        <p:tav tm="100000">
                                          <p:val>
                                            <p:strVal val="#ppt_x"/>
                                          </p:val>
                                        </p:tav>
                                      </p:tavLst>
                                    </p:anim>
                                    <p:anim calcmode="lin" valueType="num">
                                      <p:cBhvr>
                                        <p:cTn id="72" dur="1000" fill="hold"/>
                                        <p:tgtEl>
                                          <p:spTgt spid="9">
                                            <p:graphicEl>
                                              <a:dgm id="{E865FE35-D844-4EF6-8950-366732CE026F}"/>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9">
                                            <p:graphicEl>
                                              <a:dgm id="{EA6C30C9-265D-4DD4-9B97-F90AD6DED3C2}"/>
                                            </p:graphicEl>
                                          </p:spTgt>
                                        </p:tgtEl>
                                        <p:attrNameLst>
                                          <p:attrName>style.visibility</p:attrName>
                                        </p:attrNameLst>
                                      </p:cBhvr>
                                      <p:to>
                                        <p:strVal val="visible"/>
                                      </p:to>
                                    </p:set>
                                    <p:animEffect transition="in" filter="fade">
                                      <p:cBhvr>
                                        <p:cTn id="75" dur="1000"/>
                                        <p:tgtEl>
                                          <p:spTgt spid="9">
                                            <p:graphicEl>
                                              <a:dgm id="{EA6C30C9-265D-4DD4-9B97-F90AD6DED3C2}"/>
                                            </p:graphicEl>
                                          </p:spTgt>
                                        </p:tgtEl>
                                      </p:cBhvr>
                                    </p:animEffect>
                                    <p:anim calcmode="lin" valueType="num">
                                      <p:cBhvr>
                                        <p:cTn id="76" dur="1000" fill="hold"/>
                                        <p:tgtEl>
                                          <p:spTgt spid="9">
                                            <p:graphicEl>
                                              <a:dgm id="{EA6C30C9-265D-4DD4-9B97-F90AD6DED3C2}"/>
                                            </p:graphicEl>
                                          </p:spTgt>
                                        </p:tgtEl>
                                        <p:attrNameLst>
                                          <p:attrName>ppt_x</p:attrName>
                                        </p:attrNameLst>
                                      </p:cBhvr>
                                      <p:tavLst>
                                        <p:tav tm="0">
                                          <p:val>
                                            <p:strVal val="#ppt_x"/>
                                          </p:val>
                                        </p:tav>
                                        <p:tav tm="100000">
                                          <p:val>
                                            <p:strVal val="#ppt_x"/>
                                          </p:val>
                                        </p:tav>
                                      </p:tavLst>
                                    </p:anim>
                                    <p:anim calcmode="lin" valueType="num">
                                      <p:cBhvr>
                                        <p:cTn id="77" dur="1000" fill="hold"/>
                                        <p:tgtEl>
                                          <p:spTgt spid="9">
                                            <p:graphicEl>
                                              <a:dgm id="{EA6C30C9-265D-4DD4-9B97-F90AD6DED3C2}"/>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1000" fill="hold"/>
                                        <p:tgtEl>
                                          <p:spTgt spid="8"/>
                                        </p:tgtEl>
                                        <p:attrNameLst>
                                          <p:attrName>ppt_w</p:attrName>
                                        </p:attrNameLst>
                                      </p:cBhvr>
                                      <p:tavLst>
                                        <p:tav tm="0">
                                          <p:val>
                                            <p:fltVal val="0"/>
                                          </p:val>
                                        </p:tav>
                                        <p:tav tm="100000">
                                          <p:val>
                                            <p:strVal val="#ppt_w"/>
                                          </p:val>
                                        </p:tav>
                                      </p:tavLst>
                                    </p:anim>
                                    <p:anim calcmode="lin" valueType="num">
                                      <p:cBhvr>
                                        <p:cTn id="83" dur="1000" fill="hold"/>
                                        <p:tgtEl>
                                          <p:spTgt spid="8"/>
                                        </p:tgtEl>
                                        <p:attrNameLst>
                                          <p:attrName>ppt_h</p:attrName>
                                        </p:attrNameLst>
                                      </p:cBhvr>
                                      <p:tavLst>
                                        <p:tav tm="0">
                                          <p:val>
                                            <p:fltVal val="0"/>
                                          </p:val>
                                        </p:tav>
                                        <p:tav tm="100000">
                                          <p:val>
                                            <p:strVal val="#ppt_h"/>
                                          </p:val>
                                        </p:tav>
                                      </p:tavLst>
                                    </p:anim>
                                    <p:anim calcmode="lin" valueType="num">
                                      <p:cBhvr>
                                        <p:cTn id="8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62000"/>
          </a:blip>
          <a:srcRect/>
          <a:stretch>
            <a:fillRect l="-7000"/>
          </a:stretch>
        </a:blipFill>
        <a:effectLst/>
      </p:bgPr>
    </p:bg>
    <p:spTree>
      <p:nvGrpSpPr>
        <p:cNvPr id="1" name=""/>
        <p:cNvGrpSpPr/>
        <p:nvPr/>
      </p:nvGrpSpPr>
      <p:grpSpPr>
        <a:xfrm>
          <a:off x="0" y="0"/>
          <a:ext cx="0" cy="0"/>
          <a:chOff x="0" y="0"/>
          <a:chExt cx="0" cy="0"/>
        </a:xfrm>
      </p:grpSpPr>
      <p:sp>
        <p:nvSpPr>
          <p:cNvPr id="3" name="2 CuadroTexto"/>
          <p:cNvSpPr txBox="1"/>
          <p:nvPr/>
        </p:nvSpPr>
        <p:spPr>
          <a:xfrm>
            <a:off x="1643042" y="0"/>
            <a:ext cx="5521246" cy="1200329"/>
          </a:xfrm>
          <a:prstGeom prst="rect">
            <a:avLst/>
          </a:prstGeom>
          <a:noFill/>
        </p:spPr>
        <p:txBody>
          <a:bodyPr>
            <a:spAutoFit/>
            <a:scene3d>
              <a:camera prst="orthographicFront"/>
              <a:lightRig rig="threePt" dir="tl"/>
            </a:scene3d>
            <a:sp3d contourW="12700">
              <a:bevelT w="25400" h="25400"/>
              <a:contourClr>
                <a:srgbClr val="623714"/>
              </a:contourClr>
            </a:sp3d>
          </a:bodyPr>
          <a:lstStyle/>
          <a:p>
            <a:pPr algn="ctr" fontAlgn="auto">
              <a:spcBef>
                <a:spcPts val="0"/>
              </a:spcBef>
              <a:spcAft>
                <a:spcPts val="0"/>
              </a:spcAft>
              <a:defRPr/>
            </a:pPr>
            <a:r>
              <a:rPr lang="ro-RO"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VALABILITATEA PERMANENTĂ A SABATULUI</a:t>
            </a:r>
            <a:endPar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4" name="3 Rectángulo"/>
          <p:cNvSpPr/>
          <p:nvPr/>
        </p:nvSpPr>
        <p:spPr>
          <a:xfrm>
            <a:off x="1714500" y="1076325"/>
            <a:ext cx="5000625" cy="923925"/>
          </a:xfrm>
          <a:prstGeom prst="rect">
            <a:avLst/>
          </a:prstGeom>
        </p:spPr>
        <p:txBody>
          <a:bodyPr>
            <a:spAutoFit/>
          </a:bodyPr>
          <a:lstStyle/>
          <a:p>
            <a:pPr fontAlgn="auto">
              <a:spcBef>
                <a:spcPts val="0"/>
              </a:spcBef>
              <a:spcAft>
                <a:spcPts val="0"/>
              </a:spcAft>
              <a:defRPr/>
            </a:pPr>
            <a:r>
              <a:rPr lang="es-ES" b="1" dirty="0">
                <a:solidFill>
                  <a:schemeClr val="accent6">
                    <a:lumMod val="50000"/>
                  </a:schemeClr>
                </a:solidFill>
                <a:latin typeface="Comic Sans MS" pitchFamily="66" charset="0"/>
              </a:rPr>
              <a:t>“</a:t>
            </a:r>
            <a:r>
              <a:rPr lang="vi-VN" b="1" dirty="0">
                <a:solidFill>
                  <a:schemeClr val="accent6">
                    <a:lumMod val="50000"/>
                  </a:schemeClr>
                </a:solidFill>
                <a:latin typeface="Comic Sans MS" pitchFamily="66" charset="0"/>
              </a:rPr>
              <a:t>În fiecare lună nouă şi în fiecare Sabat, va veni orice făptură să se închine înaintea Mea – zice Domnul.</a:t>
            </a:r>
            <a:r>
              <a:rPr lang="es-ES" b="1" dirty="0">
                <a:solidFill>
                  <a:schemeClr val="accent6">
                    <a:lumMod val="50000"/>
                  </a:schemeClr>
                </a:solidFill>
                <a:latin typeface="Comic Sans MS" pitchFamily="66" charset="0"/>
              </a:rPr>
              <a:t>” </a:t>
            </a:r>
            <a:r>
              <a:rPr lang="es-ES" sz="1100" b="1" dirty="0">
                <a:solidFill>
                  <a:schemeClr val="accent6">
                    <a:lumMod val="50000"/>
                  </a:schemeClr>
                </a:solidFill>
                <a:latin typeface="Comic Sans MS" pitchFamily="66" charset="0"/>
              </a:rPr>
              <a:t>(Isa</a:t>
            </a:r>
            <a:r>
              <a:rPr lang="ro-RO" sz="1100" b="1" dirty="0">
                <a:solidFill>
                  <a:schemeClr val="accent6">
                    <a:lumMod val="50000"/>
                  </a:schemeClr>
                </a:solidFill>
                <a:latin typeface="Comic Sans MS" pitchFamily="66" charset="0"/>
              </a:rPr>
              <a:t>ia</a:t>
            </a:r>
            <a:r>
              <a:rPr lang="es-ES" sz="1100" b="1" dirty="0">
                <a:solidFill>
                  <a:schemeClr val="accent6">
                    <a:lumMod val="50000"/>
                  </a:schemeClr>
                </a:solidFill>
                <a:latin typeface="Comic Sans MS" pitchFamily="66" charset="0"/>
              </a:rPr>
              <a:t> </a:t>
            </a:r>
            <a:r>
              <a:rPr lang="es-ES" sz="1100" b="1" dirty="0">
                <a:solidFill>
                  <a:schemeClr val="accent6">
                    <a:lumMod val="50000"/>
                  </a:schemeClr>
                </a:solidFill>
                <a:latin typeface="Comic Sans MS" pitchFamily="66" charset="0"/>
              </a:rPr>
              <a:t>66:23</a:t>
            </a:r>
            <a:r>
              <a:rPr lang="es-ES" sz="1100" b="1" dirty="0">
                <a:solidFill>
                  <a:schemeClr val="accent6">
                    <a:lumMod val="50000"/>
                  </a:schemeClr>
                </a:solidFill>
                <a:latin typeface="Comic Sans MS" pitchFamily="66" charset="0"/>
              </a:rPr>
              <a:t>)</a:t>
            </a:r>
            <a:endParaRPr lang="es-ES" b="1" dirty="0">
              <a:solidFill>
                <a:schemeClr val="accent6">
                  <a:lumMod val="50000"/>
                </a:schemeClr>
              </a:solidFill>
              <a:latin typeface="Comic Sans MS" pitchFamily="66" charset="0"/>
            </a:endParaRPr>
          </a:p>
        </p:txBody>
      </p:sp>
      <p:sp>
        <p:nvSpPr>
          <p:cNvPr id="5" name="4 CuadroTexto"/>
          <p:cNvSpPr txBox="1">
            <a:spLocks noChangeArrowheads="1"/>
          </p:cNvSpPr>
          <p:nvPr/>
        </p:nvSpPr>
        <p:spPr bwMode="auto">
          <a:xfrm>
            <a:off x="285750" y="1995488"/>
            <a:ext cx="4857750" cy="4862512"/>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Teologia populară spune că Isus a transferat sfinţenia sabatului, duminicii, în onoarea învierii Sale. Totuşi, când Isus a vorbit de distrugerea Ierusalimului</a:t>
            </a:r>
            <a:r>
              <a:rPr lang="es-ES" sz="2000" b="1">
                <a:latin typeface="Calibri" pitchFamily="34" charset="0"/>
              </a:rPr>
              <a:t> (</a:t>
            </a:r>
            <a:r>
              <a:rPr lang="ro-RO" sz="2000" b="1">
                <a:latin typeface="Calibri" pitchFamily="34" charset="0"/>
              </a:rPr>
              <a:t>apoape </a:t>
            </a:r>
            <a:r>
              <a:rPr lang="es-ES" sz="2000" b="1">
                <a:latin typeface="Calibri" pitchFamily="34" charset="0"/>
              </a:rPr>
              <a:t>40 </a:t>
            </a:r>
            <a:r>
              <a:rPr lang="ro-RO" sz="2000" b="1">
                <a:latin typeface="Calibri" pitchFamily="34" charset="0"/>
              </a:rPr>
              <a:t>de ani după înviere</a:t>
            </a:r>
            <a:r>
              <a:rPr lang="es-ES" sz="2000" b="1">
                <a:latin typeface="Calibri" pitchFamily="34" charset="0"/>
              </a:rPr>
              <a:t>), </a:t>
            </a:r>
            <a:r>
              <a:rPr lang="ro-RO" sz="2000" b="1">
                <a:latin typeface="Calibri" pitchFamily="34" charset="0"/>
              </a:rPr>
              <a:t>a spus</a:t>
            </a:r>
            <a:r>
              <a:rPr lang="es-ES" sz="2000" b="1">
                <a:latin typeface="Calibri" pitchFamily="34" charset="0"/>
              </a:rPr>
              <a:t> “</a:t>
            </a:r>
            <a:r>
              <a:rPr lang="vi-VN" sz="2000" b="1">
                <a:latin typeface="Calibri" pitchFamily="34" charset="0"/>
              </a:rPr>
              <a:t>Rugaţi-vă ca fuga voastră să nu fie iarna, nici într-o zi de Sabat.</a:t>
            </a:r>
            <a:r>
              <a:rPr lang="es-ES" sz="2000" b="1">
                <a:latin typeface="Calibri" pitchFamily="34" charset="0"/>
              </a:rPr>
              <a:t>” (Mate</a:t>
            </a:r>
            <a:r>
              <a:rPr lang="ro-RO" sz="2000" b="1">
                <a:latin typeface="Calibri" pitchFamily="34" charset="0"/>
              </a:rPr>
              <a:t>i</a:t>
            </a:r>
            <a:r>
              <a:rPr lang="es-ES" sz="2000" b="1">
                <a:latin typeface="Calibri" pitchFamily="34" charset="0"/>
              </a:rPr>
              <a:t> 24:20)</a:t>
            </a:r>
          </a:p>
          <a:p>
            <a:pPr>
              <a:spcBef>
                <a:spcPts val="600"/>
              </a:spcBef>
            </a:pPr>
            <a:r>
              <a:rPr lang="es-ES" sz="2000" b="1">
                <a:latin typeface="Calibri" pitchFamily="34" charset="0"/>
              </a:rPr>
              <a:t>Pa</a:t>
            </a:r>
            <a:r>
              <a:rPr lang="ro-RO" sz="2000" b="1">
                <a:latin typeface="Calibri" pitchFamily="34" charset="0"/>
              </a:rPr>
              <a:t>vel</a:t>
            </a:r>
            <a:r>
              <a:rPr lang="es-ES" sz="2000" b="1">
                <a:latin typeface="Calibri" pitchFamily="34" charset="0"/>
              </a:rPr>
              <a:t>, </a:t>
            </a:r>
            <a:r>
              <a:rPr lang="ro-RO" sz="2000" b="1">
                <a:latin typeface="Calibri" pitchFamily="34" charset="0"/>
              </a:rPr>
              <a:t>la fel ca ceilalţi apostoli, asista în mod obişnuit la biserică în sabat </a:t>
            </a:r>
            <a:r>
              <a:rPr lang="es-ES" sz="2000" b="1">
                <a:latin typeface="Calibri" pitchFamily="34" charset="0"/>
              </a:rPr>
              <a:t>(</a:t>
            </a:r>
            <a:r>
              <a:rPr lang="ro-RO" sz="2000" b="1">
                <a:latin typeface="Calibri" pitchFamily="34" charset="0"/>
              </a:rPr>
              <a:t>Fapte</a:t>
            </a:r>
            <a:r>
              <a:rPr lang="es-ES" sz="2000" b="1">
                <a:latin typeface="Calibri" pitchFamily="34" charset="0"/>
              </a:rPr>
              <a:t> 13:14, 42; 14:1; 17:1-2; 18:4)</a:t>
            </a:r>
          </a:p>
          <a:p>
            <a:pPr>
              <a:spcBef>
                <a:spcPts val="600"/>
              </a:spcBef>
            </a:pPr>
            <a:r>
              <a:rPr lang="es-ES" sz="2000" b="1">
                <a:latin typeface="Calibri" pitchFamily="34" charset="0"/>
              </a:rPr>
              <a:t>C</a:t>
            </a:r>
            <a:r>
              <a:rPr lang="ro-RO" sz="2000" b="1">
                <a:latin typeface="Calibri" pitchFamily="34" charset="0"/>
              </a:rPr>
              <a:t>ând nişte greci au vrut să se întâlnească cu el separat de iudei </a:t>
            </a:r>
            <a:r>
              <a:rPr lang="es-ES" sz="2000" b="1">
                <a:latin typeface="Calibri" pitchFamily="34" charset="0"/>
              </a:rPr>
              <a:t>(</a:t>
            </a:r>
            <a:r>
              <a:rPr lang="ro-RO" sz="2000" b="1">
                <a:latin typeface="Calibri" pitchFamily="34" charset="0"/>
              </a:rPr>
              <a:t>în afara sinagogii</a:t>
            </a:r>
            <a:r>
              <a:rPr lang="es-ES" sz="2000" b="1">
                <a:latin typeface="Calibri" pitchFamily="34" charset="0"/>
              </a:rPr>
              <a:t>), Pa</a:t>
            </a:r>
            <a:r>
              <a:rPr lang="ro-RO" sz="2000" b="1">
                <a:latin typeface="Calibri" pitchFamily="34" charset="0"/>
              </a:rPr>
              <a:t>vel le-a vorbit timp de două sabate consecutive</a:t>
            </a:r>
            <a:r>
              <a:rPr lang="es-ES" sz="2000" b="1">
                <a:latin typeface="Calibri" pitchFamily="34" charset="0"/>
              </a:rPr>
              <a:t> (</a:t>
            </a:r>
            <a:r>
              <a:rPr lang="ro-RO" sz="2000" b="1">
                <a:latin typeface="Calibri" pitchFamily="34" charset="0"/>
              </a:rPr>
              <a:t>Fapte </a:t>
            </a:r>
            <a:r>
              <a:rPr lang="es-ES" sz="2000" b="1">
                <a:latin typeface="Calibri" pitchFamily="34" charset="0"/>
              </a:rPr>
              <a:t>13:42-44), </a:t>
            </a:r>
            <a:r>
              <a:rPr lang="ro-RO" sz="2000" b="1">
                <a:latin typeface="Calibri" pitchFamily="34" charset="0"/>
              </a:rPr>
              <a:t>dar nu s-a întâlnit cu el duminica. </a:t>
            </a:r>
            <a:endParaRPr lang="es-ES" sz="2000" b="1">
              <a:latin typeface="Calibri" pitchFamily="34" charset="0"/>
            </a:endParaRPr>
          </a:p>
        </p:txBody>
      </p:sp>
      <p:pic>
        <p:nvPicPr>
          <p:cNvPr id="6145" name="Picture 1" descr="R:\Dibujos\Pablo\Predicando\hch17.jpg"/>
          <p:cNvPicPr>
            <a:picLocks noChangeAspect="1" noChangeArrowheads="1"/>
          </p:cNvPicPr>
          <p:nvPr/>
        </p:nvPicPr>
        <p:blipFill>
          <a:blip r:embed="rId3"/>
          <a:srcRect/>
          <a:stretch>
            <a:fillRect/>
          </a:stretch>
        </p:blipFill>
        <p:spPr bwMode="auto">
          <a:xfrm>
            <a:off x="5175250" y="2066925"/>
            <a:ext cx="3825875" cy="4667250"/>
          </a:xfrm>
          <a:prstGeom prst="rect">
            <a:avLst/>
          </a:prstGeom>
          <a:ln w="38100" cap="sq">
            <a:solidFill>
              <a:srgbClr val="FFFF99"/>
            </a:solidFill>
            <a:prstDash val="solid"/>
            <a:miter lim="800000"/>
          </a:ln>
          <a:effectLst>
            <a:outerShdw blurRad="50800" dist="38100" dir="2700000" algn="tl" rotWithShape="0">
              <a:srgbClr val="000000">
                <a:alpha val="43000"/>
              </a:srgbClr>
            </a:outerShdw>
          </a:effectLst>
        </p:spPr>
      </p:pic>
      <p:pic>
        <p:nvPicPr>
          <p:cNvPr id="6146" name="Picture 2" descr="R:\Dibujos\NuevaJerusalen\79f86b64fdec5ef6db236eb10d5ff34f.jpg"/>
          <p:cNvPicPr>
            <a:picLocks noChangeAspect="1" noChangeArrowheads="1"/>
          </p:cNvPicPr>
          <p:nvPr/>
        </p:nvPicPr>
        <p:blipFill>
          <a:blip r:embed="rId4" cstate="email"/>
          <a:srcRect/>
          <a:stretch>
            <a:fillRect/>
          </a:stretch>
        </p:blipFill>
        <p:spPr bwMode="auto">
          <a:xfrm>
            <a:off x="142844" y="119039"/>
            <a:ext cx="1497735" cy="1809763"/>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7" name="Picture 3" descr="R:\Dibujos\Jerusalen\e9f432acf05deac7a88c90a28bf24a08.jpg"/>
          <p:cNvPicPr>
            <a:picLocks noChangeAspect="1" noChangeArrowheads="1"/>
          </p:cNvPicPr>
          <p:nvPr/>
        </p:nvPicPr>
        <p:blipFill>
          <a:blip r:embed="rId5" cstate="email"/>
          <a:srcRect/>
          <a:stretch>
            <a:fillRect/>
          </a:stretch>
        </p:blipFill>
        <p:spPr bwMode="auto">
          <a:xfrm>
            <a:off x="7092280" y="159791"/>
            <a:ext cx="1913614" cy="17690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ppt_w/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par>
                                <p:cTn id="20" presetID="17" presetClass="entr" presetSubtype="2" fill="hold" nodeType="with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p:cTn id="22" dur="500" fill="hold"/>
                                        <p:tgtEl>
                                          <p:spTgt spid="6146"/>
                                        </p:tgtEl>
                                        <p:attrNameLst>
                                          <p:attrName>ppt_x</p:attrName>
                                        </p:attrNameLst>
                                      </p:cBhvr>
                                      <p:tavLst>
                                        <p:tav tm="0">
                                          <p:val>
                                            <p:strVal val="#ppt_x+#ppt_w/2"/>
                                          </p:val>
                                        </p:tav>
                                        <p:tav tm="100000">
                                          <p:val>
                                            <p:strVal val="#ppt_x"/>
                                          </p:val>
                                        </p:tav>
                                      </p:tavLst>
                                    </p:anim>
                                    <p:anim calcmode="lin" valueType="num">
                                      <p:cBhvr>
                                        <p:cTn id="23" dur="500" fill="hold"/>
                                        <p:tgtEl>
                                          <p:spTgt spid="6146"/>
                                        </p:tgtEl>
                                        <p:attrNameLst>
                                          <p:attrName>ppt_y</p:attrName>
                                        </p:attrNameLst>
                                      </p:cBhvr>
                                      <p:tavLst>
                                        <p:tav tm="0">
                                          <p:val>
                                            <p:strVal val="#ppt_y"/>
                                          </p:val>
                                        </p:tav>
                                        <p:tav tm="100000">
                                          <p:val>
                                            <p:strVal val="#ppt_y"/>
                                          </p:val>
                                        </p:tav>
                                      </p:tavLst>
                                    </p:anim>
                                    <p:anim calcmode="lin" valueType="num">
                                      <p:cBhvr>
                                        <p:cTn id="24" dur="500" fill="hold"/>
                                        <p:tgtEl>
                                          <p:spTgt spid="6146"/>
                                        </p:tgtEl>
                                        <p:attrNameLst>
                                          <p:attrName>ppt_w</p:attrName>
                                        </p:attrNameLst>
                                      </p:cBhvr>
                                      <p:tavLst>
                                        <p:tav tm="0">
                                          <p:val>
                                            <p:fltVal val="0"/>
                                          </p:val>
                                        </p:tav>
                                        <p:tav tm="100000">
                                          <p:val>
                                            <p:strVal val="#ppt_w"/>
                                          </p:val>
                                        </p:tav>
                                      </p:tavLst>
                                    </p:anim>
                                    <p:anim calcmode="lin" valueType="num">
                                      <p:cBhvr>
                                        <p:cTn id="25" dur="5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25" presetClass="entr" presetSubtype="0" fill="hold" nodeType="after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p:cTn id="37" dur="500" decel="50000" fill="hold">
                                          <p:stCondLst>
                                            <p:cond delay="0"/>
                                          </p:stCondLst>
                                        </p:cTn>
                                        <p:tgtEl>
                                          <p:spTgt spid="614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147"/>
                                        </p:tgtEl>
                                        <p:attrNameLst>
                                          <p:attrName>ppt_w</p:attrName>
                                        </p:attrNameLst>
                                      </p:cBhvr>
                                      <p:tavLst>
                                        <p:tav tm="0">
                                          <p:val>
                                            <p:strVal val="#ppt_w*.05"/>
                                          </p:val>
                                        </p:tav>
                                        <p:tav tm="100000">
                                          <p:val>
                                            <p:strVal val="#ppt_w"/>
                                          </p:val>
                                        </p:tav>
                                      </p:tavLst>
                                    </p:anim>
                                    <p:anim calcmode="lin" valueType="num">
                                      <p:cBhvr>
                                        <p:cTn id="40" dur="1000" fill="hold"/>
                                        <p:tgtEl>
                                          <p:spTgt spid="614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14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147"/>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53" fill="hold">
                            <p:stCondLst>
                              <p:cond delay="1000"/>
                            </p:stCondLst>
                            <p:childTnLst>
                              <p:par>
                                <p:cTn id="54" presetID="25" presetClass="entr" presetSubtype="0" fill="hold" nodeType="afterEffect">
                                  <p:stCondLst>
                                    <p:cond delay="0"/>
                                  </p:stCondLst>
                                  <p:childTnLst>
                                    <p:set>
                                      <p:cBhvr>
                                        <p:cTn id="55" dur="1" fill="hold">
                                          <p:stCondLst>
                                            <p:cond delay="0"/>
                                          </p:stCondLst>
                                        </p:cTn>
                                        <p:tgtEl>
                                          <p:spTgt spid="6145"/>
                                        </p:tgtEl>
                                        <p:attrNameLst>
                                          <p:attrName>style.visibility</p:attrName>
                                        </p:attrNameLst>
                                      </p:cBhvr>
                                      <p:to>
                                        <p:strVal val="visible"/>
                                      </p:to>
                                    </p:set>
                                    <p:anim calcmode="lin" valueType="num">
                                      <p:cBhvr>
                                        <p:cTn id="56" dur="500" decel="50000" fill="hold">
                                          <p:stCondLst>
                                            <p:cond delay="0"/>
                                          </p:stCondLst>
                                        </p:cTn>
                                        <p:tgtEl>
                                          <p:spTgt spid="614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614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6145"/>
                                        </p:tgtEl>
                                        <p:attrNameLst>
                                          <p:attrName>ppt_w</p:attrName>
                                        </p:attrNameLst>
                                      </p:cBhvr>
                                      <p:tavLst>
                                        <p:tav tm="0">
                                          <p:val>
                                            <p:strVal val="#ppt_w*.05"/>
                                          </p:val>
                                        </p:tav>
                                        <p:tav tm="100000">
                                          <p:val>
                                            <p:strVal val="#ppt_w"/>
                                          </p:val>
                                        </p:tav>
                                      </p:tavLst>
                                    </p:anim>
                                    <p:anim calcmode="lin" valueType="num">
                                      <p:cBhvr>
                                        <p:cTn id="59" dur="1000" fill="hold"/>
                                        <p:tgtEl>
                                          <p:spTgt spid="614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614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614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614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6145"/>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animEffect transition="in" filter="fade">
                                      <p:cBhvr>
                                        <p:cTn id="68" dur="1000"/>
                                        <p:tgtEl>
                                          <p:spTgt spid="5">
                                            <p:txEl>
                                              <p:pRg st="2" end="2"/>
                                            </p:txEl>
                                          </p:spTgt>
                                        </p:tgtEl>
                                      </p:cBhvr>
                                    </p:animEffect>
                                    <p:anim calcmode="lin" valueType="num">
                                      <p:cBhvr>
                                        <p:cTn id="6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bright="12000"/>
          </a:blip>
          <a:srcRect/>
          <a:stretch>
            <a:fillRect/>
          </a:stretch>
        </a:blipFill>
        <a:effectLst/>
      </p:bgPr>
    </p:bg>
    <p:spTree>
      <p:nvGrpSpPr>
        <p:cNvPr id="1" name=""/>
        <p:cNvGrpSpPr/>
        <p:nvPr/>
      </p:nvGrpSpPr>
      <p:grpSpPr>
        <a:xfrm>
          <a:off x="0" y="0"/>
          <a:ext cx="0" cy="0"/>
          <a:chOff x="0" y="0"/>
          <a:chExt cx="0" cy="0"/>
        </a:xfrm>
      </p:grpSpPr>
      <p:sp>
        <p:nvSpPr>
          <p:cNvPr id="2" name="1 Rectángulo"/>
          <p:cNvSpPr>
            <a:spLocks noChangeArrowheads="1"/>
          </p:cNvSpPr>
          <p:nvPr/>
        </p:nvSpPr>
        <p:spPr bwMode="auto">
          <a:xfrm>
            <a:off x="1428750" y="571500"/>
            <a:ext cx="6357938" cy="5262563"/>
          </a:xfrm>
          <a:prstGeom prst="rect">
            <a:avLst/>
          </a:prstGeom>
          <a:noFill/>
          <a:ln w="9525">
            <a:noFill/>
            <a:miter lim="800000"/>
            <a:headEnd/>
            <a:tailEnd/>
          </a:ln>
        </p:spPr>
        <p:txBody>
          <a:bodyPr>
            <a:spAutoFit/>
          </a:bodyPr>
          <a:lstStyle/>
          <a:p>
            <a:r>
              <a:rPr lang="es-ES" sz="2800">
                <a:latin typeface="Cooper Black"/>
              </a:rPr>
              <a:t>“</a:t>
            </a:r>
            <a:r>
              <a:rPr lang="vi-VN" sz="2800"/>
              <a:t>După cum Sabatul a fost un semn care îi distingea pe israeliți atunci când au ieșit din Egipt spre a intra în Canaan-ul pământesc, la fel acesta este un semn care deosebește acum pe poporul lui Dumnezeu, când acesta iese din lume spre a intra în odihna cerească. Sabatul este un semn al relației care există între Dumnezeu și poporul Său, un semn că ei cinstesc Legea Sa. Acesta face distincție între supușii ei credincioși și călcătorii ei</a:t>
            </a:r>
            <a:r>
              <a:rPr lang="es-ES" sz="2800">
                <a:latin typeface="Cooper Black"/>
              </a:rPr>
              <a:t>”</a:t>
            </a:r>
          </a:p>
        </p:txBody>
      </p:sp>
      <p:sp>
        <p:nvSpPr>
          <p:cNvPr id="3" name="2 CuadroTexto"/>
          <p:cNvSpPr txBox="1"/>
          <p:nvPr/>
        </p:nvSpPr>
        <p:spPr>
          <a:xfrm>
            <a:off x="4700588" y="6550025"/>
            <a:ext cx="3228975" cy="307975"/>
          </a:xfrm>
          <a:prstGeom prst="rect">
            <a:avLst/>
          </a:prstGeom>
          <a:noFill/>
        </p:spPr>
        <p:txBody>
          <a:bodyPr wrap="none">
            <a:spAutoFit/>
          </a:bodyPr>
          <a:lstStyle/>
          <a:p>
            <a:pPr algn="r" fontAlgn="auto">
              <a:spcBef>
                <a:spcPts val="0"/>
              </a:spcBef>
              <a:spcAft>
                <a:spcPts val="0"/>
              </a:spcAft>
              <a:defRPr/>
            </a:pPr>
            <a:r>
              <a:rPr lang="es-ES" sz="1400" b="1" dirty="0">
                <a:solidFill>
                  <a:schemeClr val="accent4">
                    <a:lumMod val="40000"/>
                    <a:lumOff val="60000"/>
                  </a:schemeClr>
                </a:solidFill>
                <a:latin typeface="+mn-lt"/>
              </a:rPr>
              <a:t>E.G.W. (</a:t>
            </a:r>
            <a:r>
              <a:rPr lang="ro-RO" sz="1400" b="1" dirty="0">
                <a:solidFill>
                  <a:schemeClr val="accent4">
                    <a:lumMod val="40000"/>
                    <a:lumOff val="60000"/>
                  </a:schemeClr>
                </a:solidFill>
                <a:latin typeface="+mn-lt"/>
              </a:rPr>
              <a:t>Sfaturi pentru biserică </a:t>
            </a:r>
            <a:r>
              <a:rPr lang="es-ES" sz="1400" b="1" dirty="0">
                <a:solidFill>
                  <a:schemeClr val="accent4">
                    <a:lumMod val="40000"/>
                    <a:lumOff val="60000"/>
                  </a:schemeClr>
                </a:solidFill>
                <a:latin typeface="+mn-lt"/>
              </a:rPr>
              <a:t>, p</a:t>
            </a:r>
            <a:r>
              <a:rPr lang="ro-RO" sz="1400" b="1">
                <a:solidFill>
                  <a:schemeClr val="accent4">
                    <a:lumMod val="40000"/>
                    <a:lumOff val="60000"/>
                  </a:schemeClr>
                </a:solidFill>
                <a:latin typeface="+mn-lt"/>
              </a:rPr>
              <a:t>a</a:t>
            </a:r>
            <a:r>
              <a:rPr lang="es-ES" sz="1400" b="1">
                <a:solidFill>
                  <a:schemeClr val="accent4">
                    <a:lumMod val="40000"/>
                    <a:lumOff val="60000"/>
                  </a:schemeClr>
                </a:solidFill>
                <a:latin typeface="+mn-lt"/>
              </a:rPr>
              <a:t>g</a:t>
            </a:r>
            <a:r>
              <a:rPr lang="es-ES" sz="1400" b="1" dirty="0">
                <a:solidFill>
                  <a:schemeClr val="accent4">
                    <a:lumMod val="40000"/>
                    <a:lumOff val="60000"/>
                  </a:schemeClr>
                </a:solidFill>
                <a:latin typeface="+mn-lt"/>
              </a:rPr>
              <a:t>. </a:t>
            </a:r>
            <a:r>
              <a:rPr lang="ro-RO" sz="1400" b="1" dirty="0">
                <a:solidFill>
                  <a:schemeClr val="accent4">
                    <a:lumMod val="40000"/>
                    <a:lumOff val="60000"/>
                  </a:schemeClr>
                </a:solidFill>
                <a:latin typeface="+mn-lt"/>
              </a:rPr>
              <a:t>261</a:t>
            </a:r>
            <a:r>
              <a:rPr lang="es-ES" sz="1400" b="1" dirty="0">
                <a:solidFill>
                  <a:schemeClr val="accent4">
                    <a:lumMod val="40000"/>
                    <a:lumOff val="60000"/>
                  </a:schemeClr>
                </a:solidFill>
                <a:latin typeface="+mn-lt"/>
              </a:rPr>
              <a:t>)</a:t>
            </a:r>
            <a:endParaRPr lang="es-ES" sz="1400" b="1" dirty="0">
              <a:solidFill>
                <a:schemeClr val="accent4">
                  <a:lumMod val="40000"/>
                  <a:lumOff val="60000"/>
                </a:schemeClr>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752</Words>
  <Application>Microsoft Office PowerPoint</Application>
  <PresentationFormat>Expunere pe ecran (4:3)</PresentationFormat>
  <Paragraphs>41</Paragraphs>
  <Slides>8</Slides>
  <Notes>0</Notes>
  <HiddenSlides>0</HiddenSlides>
  <MMClips>0</MMClips>
  <ScaleCrop>false</ScaleCrop>
  <HeadingPairs>
    <vt:vector size="6" baseType="variant">
      <vt:variant>
        <vt:lpstr>Fonturi utilizate</vt:lpstr>
      </vt:variant>
      <vt:variant>
        <vt:i4>5</vt:i4>
      </vt:variant>
      <vt:variant>
        <vt:lpstr>Şablon formă</vt:lpstr>
      </vt:variant>
      <vt:variant>
        <vt:i4>1</vt:i4>
      </vt:variant>
      <vt:variant>
        <vt:lpstr>Titluri diapozitive</vt:lpstr>
      </vt:variant>
      <vt:variant>
        <vt:i4>8</vt:i4>
      </vt:variant>
    </vt:vector>
  </HeadingPairs>
  <TitlesOfParts>
    <vt:vector size="14" baseType="lpstr">
      <vt:lpstr>Calibri</vt:lpstr>
      <vt:lpstr>Arial</vt:lpstr>
      <vt:lpstr>Comic Sans MS</vt:lpstr>
      <vt:lpstr>Wingdings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Base>http://www.fustero.net/es/index_ro.aspx</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Sabatul</dc:title>
  <dc:subject>St.Bibl.'2014' trim. III Invataturile Domnului Isus</dc:subject>
  <dc:creator>SFC</dc:creator>
  <dc:description>http://www.fustero.net/es/RO_2014t311.pptx</dc:description>
  <cp:lastModifiedBy>Viorel Tronaru</cp:lastModifiedBy>
  <cp:revision>91</cp:revision>
  <dcterms:created xsi:type="dcterms:W3CDTF">2014-08-09T13:58:30Z</dcterms:created>
  <dcterms:modified xsi:type="dcterms:W3CDTF">2014-09-13T20:32:33Z</dcterms:modified>
</cp:coreProperties>
</file>