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8" r:id="rId4"/>
    <p:sldId id="259" r:id="rId5"/>
    <p:sldId id="267" r:id="rId6"/>
    <p:sldId id="260" r:id="rId7"/>
    <p:sldId id="263" r:id="rId8"/>
    <p:sldId id="261" r:id="rId9"/>
    <p:sldId id="262"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
      <p:font typeface="Cambria"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BDD2"/>
    <a:srgbClr val="FF6600"/>
    <a:srgbClr val="E0C0A0"/>
    <a:srgbClr val="352311"/>
    <a:srgbClr val="6E4924"/>
    <a:srgbClr val="B97B3D"/>
    <a:srgbClr val="D3A77B"/>
    <a:srgbClr val="E3C7AB"/>
    <a:srgbClr val="ECD9C6"/>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32" autoAdjust="0"/>
    <p:restoredTop sz="94660"/>
  </p:normalViewPr>
  <p:slideViewPr>
    <p:cSldViewPr>
      <p:cViewPr varScale="1">
        <p:scale>
          <a:sx n="99" d="100"/>
          <a:sy n="99" d="100"/>
        </p:scale>
        <p:origin x="-30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77F21-5F22-41C7-9D0D-32ECDA9BCB85}" type="doc">
      <dgm:prSet loTypeId="urn:microsoft.com/office/officeart/2005/8/layout/process2" loCatId="process" qsTypeId="urn:microsoft.com/office/officeart/2005/8/quickstyle/3d3" qsCatId="3D" csTypeId="urn:microsoft.com/office/officeart/2005/8/colors/accent3_2" csCatId="accent3" phldr="1"/>
      <dgm:spPr/>
    </dgm:pt>
    <dgm:pt modelId="{550C24E3-FC34-4583-9CA1-B0EE0E1B4442}">
      <dgm:prSet phldrT="[Texto]" custT="1"/>
      <dgm:spPr>
        <a:solidFill>
          <a:schemeClr val="accent3">
            <a:lumMod val="75000"/>
          </a:schemeClr>
        </a:solidFill>
      </dgm:spPr>
      <dgm:t>
        <a:bodyPr/>
        <a:lstStyle/>
        <a:p>
          <a:r>
            <a:rPr lang="ro-RO" sz="1800" b="1" noProof="0" dirty="0" smtClean="0">
              <a:latin typeface="Comic Sans MS" pitchFamily="66" charset="0"/>
            </a:rPr>
            <a:t>«</a:t>
          </a:r>
          <a:r>
            <a:rPr lang="ro-RO" sz="2000" b="1" i="0" noProof="0" dirty="0" smtClean="0">
              <a:latin typeface="Calibri" pitchFamily="34" charset="0"/>
            </a:rPr>
            <a:t>Şi toată mulţimea aceasta va şti că Domnul nu mântuiește nici prin sabie nici prin suliţă. Căci biruinţa este a Domnului. Şi El vă dă în mâinile noastre.</a:t>
          </a:r>
          <a:r>
            <a:rPr lang="ro-RO" sz="1800" b="1" noProof="0" dirty="0" smtClean="0">
              <a:latin typeface="Comic Sans MS" pitchFamily="66" charset="0"/>
            </a:rPr>
            <a:t>»</a:t>
          </a:r>
          <a:br>
            <a:rPr lang="ro-RO" sz="1800" b="1" noProof="0" dirty="0" smtClean="0">
              <a:latin typeface="Comic Sans MS" pitchFamily="66" charset="0"/>
            </a:rPr>
          </a:br>
          <a:r>
            <a:rPr lang="ro-RO" sz="1200" b="1" noProof="0" dirty="0" smtClean="0">
              <a:latin typeface="Comic Sans MS" pitchFamily="66" charset="0"/>
            </a:rPr>
            <a:t>(1 Samuel 17:47)</a:t>
          </a:r>
          <a:endParaRPr lang="ro-RO" sz="1200" noProof="0" dirty="0"/>
        </a:p>
      </dgm:t>
    </dgm:pt>
    <dgm:pt modelId="{3DD345A8-BE4B-42F9-AB00-1171742F171D}" type="parTrans" cxnId="{D4B95535-7991-4BF8-B810-75FDF7D50EBD}">
      <dgm:prSet/>
      <dgm:spPr/>
      <dgm:t>
        <a:bodyPr/>
        <a:lstStyle/>
        <a:p>
          <a:endParaRPr lang="es-ES"/>
        </a:p>
      </dgm:t>
    </dgm:pt>
    <dgm:pt modelId="{95127195-BD0C-4839-914F-D0EE822CFE32}" type="sibTrans" cxnId="{D4B95535-7991-4BF8-B810-75FDF7D50EBD}">
      <dgm:prSet/>
      <dgm:spPr/>
      <dgm:t>
        <a:bodyPr/>
        <a:lstStyle/>
        <a:p>
          <a:endParaRPr lang="es-ES"/>
        </a:p>
      </dgm:t>
    </dgm:pt>
    <dgm:pt modelId="{EC2A87FB-17F9-48A9-A012-3836017CD737}">
      <dgm:prSet phldrT="[Texto]" custT="1"/>
      <dgm:spPr/>
      <dgm:t>
        <a:bodyPr/>
        <a:lstStyle/>
        <a:p>
          <a:r>
            <a:rPr lang="ro-RO" sz="2000" b="1" noProof="0" dirty="0" smtClean="0"/>
            <a:t>Umilul păstor, în fața unei oștiri îngrozite, atinge cele mai înalte culmi ale credinței, dând slavă lui Dumnezeu.</a:t>
          </a:r>
          <a:endParaRPr lang="ro-RO" sz="2000" noProof="0" dirty="0"/>
        </a:p>
      </dgm:t>
    </dgm:pt>
    <dgm:pt modelId="{49C9E364-CD13-4CF8-BCB5-86C4FE8E2648}" type="parTrans" cxnId="{375793DE-42A6-44AB-896B-584989E5FB33}">
      <dgm:prSet/>
      <dgm:spPr/>
      <dgm:t>
        <a:bodyPr/>
        <a:lstStyle/>
        <a:p>
          <a:endParaRPr lang="es-ES"/>
        </a:p>
      </dgm:t>
    </dgm:pt>
    <dgm:pt modelId="{7E03B271-67FA-433B-8815-5BE87523B2C3}" type="sibTrans" cxnId="{375793DE-42A6-44AB-896B-584989E5FB33}">
      <dgm:prSet/>
      <dgm:spPr/>
      <dgm:t>
        <a:bodyPr/>
        <a:lstStyle/>
        <a:p>
          <a:endParaRPr lang="es-ES"/>
        </a:p>
      </dgm:t>
    </dgm:pt>
    <dgm:pt modelId="{EBE0E7F8-0770-489E-AF79-35DD3333B664}" type="pres">
      <dgm:prSet presAssocID="{C3E77F21-5F22-41C7-9D0D-32ECDA9BCB85}" presName="linearFlow" presStyleCnt="0">
        <dgm:presLayoutVars>
          <dgm:resizeHandles val="exact"/>
        </dgm:presLayoutVars>
      </dgm:prSet>
      <dgm:spPr/>
    </dgm:pt>
    <dgm:pt modelId="{C538DB8F-B553-4A97-9440-9EC42C2B2CDF}" type="pres">
      <dgm:prSet presAssocID="{550C24E3-FC34-4583-9CA1-B0EE0E1B4442}" presName="node" presStyleLbl="node1" presStyleIdx="0" presStyleCnt="2" custScaleX="111490" custScaleY="246898">
        <dgm:presLayoutVars>
          <dgm:bulletEnabled val="1"/>
        </dgm:presLayoutVars>
      </dgm:prSet>
      <dgm:spPr/>
      <dgm:t>
        <a:bodyPr/>
        <a:lstStyle/>
        <a:p>
          <a:endParaRPr lang="es-ES"/>
        </a:p>
      </dgm:t>
    </dgm:pt>
    <dgm:pt modelId="{14E871BE-712F-45E7-B2B9-B232E210F30A}" type="pres">
      <dgm:prSet presAssocID="{95127195-BD0C-4839-914F-D0EE822CFE32}" presName="sibTrans" presStyleLbl="sibTrans2D1" presStyleIdx="0" presStyleCnt="1" custFlipHor="1" custScaleX="7227" custLinFactNeighborY="-51946"/>
      <dgm:spPr>
        <a:prstGeom prst="mathMinus">
          <a:avLst/>
        </a:prstGeom>
      </dgm:spPr>
      <dgm:t>
        <a:bodyPr/>
        <a:lstStyle/>
        <a:p>
          <a:endParaRPr lang="es-ES"/>
        </a:p>
      </dgm:t>
    </dgm:pt>
    <dgm:pt modelId="{E7ACF427-C201-448D-AF91-FB26ECA63F48}" type="pres">
      <dgm:prSet presAssocID="{95127195-BD0C-4839-914F-D0EE822CFE32}" presName="connectorText" presStyleLbl="sibTrans2D1" presStyleIdx="0" presStyleCnt="1"/>
      <dgm:spPr/>
      <dgm:t>
        <a:bodyPr/>
        <a:lstStyle/>
        <a:p>
          <a:endParaRPr lang="es-ES"/>
        </a:p>
      </dgm:t>
    </dgm:pt>
    <dgm:pt modelId="{726088E1-16F7-4E13-AA4A-28CB7C4FA57D}" type="pres">
      <dgm:prSet presAssocID="{EC2A87FB-17F9-48A9-A012-3836017CD737}" presName="node" presStyleLbl="node1" presStyleIdx="1" presStyleCnt="2" custScaleX="111490" custScaleY="143593" custLinFactNeighborY="-94222">
        <dgm:presLayoutVars>
          <dgm:bulletEnabled val="1"/>
        </dgm:presLayoutVars>
      </dgm:prSet>
      <dgm:spPr/>
      <dgm:t>
        <a:bodyPr/>
        <a:lstStyle/>
        <a:p>
          <a:endParaRPr lang="es-ES"/>
        </a:p>
      </dgm:t>
    </dgm:pt>
  </dgm:ptLst>
  <dgm:cxnLst>
    <dgm:cxn modelId="{49632191-B566-4F3F-A934-F04964D3DEC0}" type="presOf" srcId="{95127195-BD0C-4839-914F-D0EE822CFE32}" destId="{E7ACF427-C201-448D-AF91-FB26ECA63F48}" srcOrd="1" destOrd="0" presId="urn:microsoft.com/office/officeart/2005/8/layout/process2"/>
    <dgm:cxn modelId="{231E9C04-B2D2-4DCB-A7DC-C97B083E1831}" type="presOf" srcId="{C3E77F21-5F22-41C7-9D0D-32ECDA9BCB85}" destId="{EBE0E7F8-0770-489E-AF79-35DD3333B664}" srcOrd="0" destOrd="0" presId="urn:microsoft.com/office/officeart/2005/8/layout/process2"/>
    <dgm:cxn modelId="{375793DE-42A6-44AB-896B-584989E5FB33}" srcId="{C3E77F21-5F22-41C7-9D0D-32ECDA9BCB85}" destId="{EC2A87FB-17F9-48A9-A012-3836017CD737}" srcOrd="1" destOrd="0" parTransId="{49C9E364-CD13-4CF8-BCB5-86C4FE8E2648}" sibTransId="{7E03B271-67FA-433B-8815-5BE87523B2C3}"/>
    <dgm:cxn modelId="{4CAE5619-AF30-450D-8797-80DB14E1F72B}" type="presOf" srcId="{EC2A87FB-17F9-48A9-A012-3836017CD737}" destId="{726088E1-16F7-4E13-AA4A-28CB7C4FA57D}" srcOrd="0" destOrd="0" presId="urn:microsoft.com/office/officeart/2005/8/layout/process2"/>
    <dgm:cxn modelId="{D4B95535-7991-4BF8-B810-75FDF7D50EBD}" srcId="{C3E77F21-5F22-41C7-9D0D-32ECDA9BCB85}" destId="{550C24E3-FC34-4583-9CA1-B0EE0E1B4442}" srcOrd="0" destOrd="0" parTransId="{3DD345A8-BE4B-42F9-AB00-1171742F171D}" sibTransId="{95127195-BD0C-4839-914F-D0EE822CFE32}"/>
    <dgm:cxn modelId="{F2FBD08F-E177-4F3D-9FDC-20F66F81DBD6}" type="presOf" srcId="{95127195-BD0C-4839-914F-D0EE822CFE32}" destId="{14E871BE-712F-45E7-B2B9-B232E210F30A}" srcOrd="0" destOrd="0" presId="urn:microsoft.com/office/officeart/2005/8/layout/process2"/>
    <dgm:cxn modelId="{8BB87465-0B74-4D83-8136-1F278CBEB4F6}" type="presOf" srcId="{550C24E3-FC34-4583-9CA1-B0EE0E1B4442}" destId="{C538DB8F-B553-4A97-9440-9EC42C2B2CDF}" srcOrd="0" destOrd="0" presId="urn:microsoft.com/office/officeart/2005/8/layout/process2"/>
    <dgm:cxn modelId="{1BE9A6D7-CB57-46FE-BA23-973E92E224F6}" type="presParOf" srcId="{EBE0E7F8-0770-489E-AF79-35DD3333B664}" destId="{C538DB8F-B553-4A97-9440-9EC42C2B2CDF}" srcOrd="0" destOrd="0" presId="urn:microsoft.com/office/officeart/2005/8/layout/process2"/>
    <dgm:cxn modelId="{A56F17CB-71F1-48F6-9F16-700F40182465}" type="presParOf" srcId="{EBE0E7F8-0770-489E-AF79-35DD3333B664}" destId="{14E871BE-712F-45E7-B2B9-B232E210F30A}" srcOrd="1" destOrd="0" presId="urn:microsoft.com/office/officeart/2005/8/layout/process2"/>
    <dgm:cxn modelId="{6A7E5C3D-F7D0-454A-BC06-34D945F9C541}" type="presParOf" srcId="{14E871BE-712F-45E7-B2B9-B232E210F30A}" destId="{E7ACF427-C201-448D-AF91-FB26ECA63F48}" srcOrd="0" destOrd="0" presId="urn:microsoft.com/office/officeart/2005/8/layout/process2"/>
    <dgm:cxn modelId="{55DF3779-C3B2-4BD4-9D85-E9FDF035CD9E}" type="presParOf" srcId="{EBE0E7F8-0770-489E-AF79-35DD3333B664}" destId="{726088E1-16F7-4E13-AA4A-28CB7C4FA57D}" srcOrd="2" destOrd="0" presId="urn:microsoft.com/office/officeart/2005/8/layout/process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77F21-5F22-41C7-9D0D-32ECDA9BCB85}" type="doc">
      <dgm:prSet loTypeId="urn:microsoft.com/office/officeart/2005/8/layout/process2" loCatId="process" qsTypeId="urn:microsoft.com/office/officeart/2005/8/quickstyle/3d3" qsCatId="3D" csTypeId="urn:microsoft.com/office/officeart/2005/8/colors/accent4_2" csCatId="accent4" phldr="1"/>
      <dgm:spPr/>
    </dgm:pt>
    <dgm:pt modelId="{550C24E3-FC34-4583-9CA1-B0EE0E1B4442}">
      <dgm:prSet phldrT="[Texto]" custT="1"/>
      <dgm:spPr>
        <a:solidFill>
          <a:schemeClr val="accent4">
            <a:lumMod val="75000"/>
          </a:schemeClr>
        </a:solidFill>
      </dgm:spPr>
      <dgm:t>
        <a:bodyPr/>
        <a:lstStyle/>
        <a:p>
          <a:r>
            <a:rPr lang="ro-RO" sz="1800" b="1" noProof="0" dirty="0" smtClean="0">
              <a:latin typeface="Comic Sans MS" pitchFamily="66" charset="0"/>
            </a:rPr>
            <a:t>«</a:t>
          </a:r>
          <a:r>
            <a:rPr lang="ro-RO" sz="2000" b="1" i="0" noProof="0" dirty="0" smtClean="0">
              <a:latin typeface="Calibri" pitchFamily="34" charset="0"/>
            </a:rPr>
            <a:t>În scrisoarea aceasta scria: „Puneţi pe Urie în locul cel mai greu al luptei, şi trageţi-vă înapoi de la el, ca să fie lovit şi să moară.“</a:t>
          </a:r>
          <a:r>
            <a:rPr lang="ro-RO" sz="1800" b="1" noProof="0" dirty="0" smtClean="0">
              <a:latin typeface="Comic Sans MS" pitchFamily="66" charset="0"/>
            </a:rPr>
            <a:t>» </a:t>
          </a:r>
          <a:r>
            <a:rPr lang="ro-RO" sz="1200" b="1" noProof="0" dirty="0" smtClean="0">
              <a:latin typeface="Comic Sans MS" pitchFamily="66" charset="0"/>
            </a:rPr>
            <a:t>(2 Samuel 11:15)</a:t>
          </a:r>
          <a:endParaRPr lang="ro-RO" sz="1200" noProof="0" dirty="0"/>
        </a:p>
      </dgm:t>
    </dgm:pt>
    <dgm:pt modelId="{3DD345A8-BE4B-42F9-AB00-1171742F171D}" type="parTrans" cxnId="{D4B95535-7991-4BF8-B810-75FDF7D50EBD}">
      <dgm:prSet/>
      <dgm:spPr/>
      <dgm:t>
        <a:bodyPr/>
        <a:lstStyle/>
        <a:p>
          <a:endParaRPr lang="es-ES"/>
        </a:p>
      </dgm:t>
    </dgm:pt>
    <dgm:pt modelId="{95127195-BD0C-4839-914F-D0EE822CFE32}" type="sibTrans" cxnId="{D4B95535-7991-4BF8-B810-75FDF7D50EBD}">
      <dgm:prSet/>
      <dgm:spPr/>
      <dgm:t>
        <a:bodyPr/>
        <a:lstStyle/>
        <a:p>
          <a:endParaRPr lang="es-ES"/>
        </a:p>
      </dgm:t>
    </dgm:pt>
    <dgm:pt modelId="{EC2A87FB-17F9-48A9-A012-3836017CD737}">
      <dgm:prSet phldrT="[Texto]" custT="1"/>
      <dgm:spPr/>
      <dgm:t>
        <a:bodyPr/>
        <a:lstStyle/>
        <a:p>
          <a:r>
            <a:rPr lang="ro-RO" sz="2000" b="1" noProof="0" dirty="0" smtClean="0"/>
            <a:t>Luxosul rege, lăsând valoroasa oștire în luptă, se cufundă în cele mai adânci văi ale păcatului.</a:t>
          </a:r>
          <a:endParaRPr lang="ro-RO" sz="2000" b="1" noProof="0" dirty="0" smtClean="0"/>
        </a:p>
      </dgm:t>
    </dgm:pt>
    <dgm:pt modelId="{49C9E364-CD13-4CF8-BCB5-86C4FE8E2648}" type="parTrans" cxnId="{375793DE-42A6-44AB-896B-584989E5FB33}">
      <dgm:prSet/>
      <dgm:spPr/>
      <dgm:t>
        <a:bodyPr/>
        <a:lstStyle/>
        <a:p>
          <a:endParaRPr lang="es-ES"/>
        </a:p>
      </dgm:t>
    </dgm:pt>
    <dgm:pt modelId="{7E03B271-67FA-433B-8815-5BE87523B2C3}" type="sibTrans" cxnId="{375793DE-42A6-44AB-896B-584989E5FB33}">
      <dgm:prSet/>
      <dgm:spPr/>
      <dgm:t>
        <a:bodyPr/>
        <a:lstStyle/>
        <a:p>
          <a:endParaRPr lang="es-ES"/>
        </a:p>
      </dgm:t>
    </dgm:pt>
    <dgm:pt modelId="{EBE0E7F8-0770-489E-AF79-35DD3333B664}" type="pres">
      <dgm:prSet presAssocID="{C3E77F21-5F22-41C7-9D0D-32ECDA9BCB85}" presName="linearFlow" presStyleCnt="0">
        <dgm:presLayoutVars>
          <dgm:resizeHandles val="exact"/>
        </dgm:presLayoutVars>
      </dgm:prSet>
      <dgm:spPr/>
    </dgm:pt>
    <dgm:pt modelId="{C538DB8F-B553-4A97-9440-9EC42C2B2CDF}" type="pres">
      <dgm:prSet presAssocID="{550C24E3-FC34-4583-9CA1-B0EE0E1B4442}" presName="node" presStyleLbl="node1" presStyleIdx="0" presStyleCnt="2" custScaleX="111490" custScaleY="246898">
        <dgm:presLayoutVars>
          <dgm:bulletEnabled val="1"/>
        </dgm:presLayoutVars>
      </dgm:prSet>
      <dgm:spPr/>
      <dgm:t>
        <a:bodyPr/>
        <a:lstStyle/>
        <a:p>
          <a:endParaRPr lang="es-ES"/>
        </a:p>
      </dgm:t>
    </dgm:pt>
    <dgm:pt modelId="{14E871BE-712F-45E7-B2B9-B232E210F30A}" type="pres">
      <dgm:prSet presAssocID="{95127195-BD0C-4839-914F-D0EE822CFE32}" presName="sibTrans" presStyleLbl="sibTrans2D1" presStyleIdx="0" presStyleCnt="1" custFlipHor="1" custScaleX="7227" custLinFactNeighborY="-51946"/>
      <dgm:spPr>
        <a:prstGeom prst="mathMinus">
          <a:avLst/>
        </a:prstGeom>
      </dgm:spPr>
      <dgm:t>
        <a:bodyPr/>
        <a:lstStyle/>
        <a:p>
          <a:endParaRPr lang="es-ES"/>
        </a:p>
      </dgm:t>
    </dgm:pt>
    <dgm:pt modelId="{E7ACF427-C201-448D-AF91-FB26ECA63F48}" type="pres">
      <dgm:prSet presAssocID="{95127195-BD0C-4839-914F-D0EE822CFE32}" presName="connectorText" presStyleLbl="sibTrans2D1" presStyleIdx="0" presStyleCnt="1"/>
      <dgm:spPr/>
      <dgm:t>
        <a:bodyPr/>
        <a:lstStyle/>
        <a:p>
          <a:endParaRPr lang="es-ES"/>
        </a:p>
      </dgm:t>
    </dgm:pt>
    <dgm:pt modelId="{726088E1-16F7-4E13-AA4A-28CB7C4FA57D}" type="pres">
      <dgm:prSet presAssocID="{EC2A87FB-17F9-48A9-A012-3836017CD737}" presName="node" presStyleLbl="node1" presStyleIdx="1" presStyleCnt="2" custScaleX="111490" custScaleY="143593" custLinFactNeighborY="-94222">
        <dgm:presLayoutVars>
          <dgm:bulletEnabled val="1"/>
        </dgm:presLayoutVars>
      </dgm:prSet>
      <dgm:spPr/>
      <dgm:t>
        <a:bodyPr/>
        <a:lstStyle/>
        <a:p>
          <a:endParaRPr lang="es-ES"/>
        </a:p>
      </dgm:t>
    </dgm:pt>
  </dgm:ptLst>
  <dgm:cxnLst>
    <dgm:cxn modelId="{18E7A4A3-7FD1-44F4-BF1E-87E51890ABB8}" type="presOf" srcId="{EC2A87FB-17F9-48A9-A012-3836017CD737}" destId="{726088E1-16F7-4E13-AA4A-28CB7C4FA57D}" srcOrd="0" destOrd="0" presId="urn:microsoft.com/office/officeart/2005/8/layout/process2"/>
    <dgm:cxn modelId="{8F2A49D6-021E-4AF4-B06C-2E83E491F7BA}" type="presOf" srcId="{95127195-BD0C-4839-914F-D0EE822CFE32}" destId="{E7ACF427-C201-448D-AF91-FB26ECA63F48}" srcOrd="1" destOrd="0" presId="urn:microsoft.com/office/officeart/2005/8/layout/process2"/>
    <dgm:cxn modelId="{FCDDCADC-E4F4-4847-9F3D-A1E95DA2BFA7}" type="presOf" srcId="{95127195-BD0C-4839-914F-D0EE822CFE32}" destId="{14E871BE-712F-45E7-B2B9-B232E210F30A}" srcOrd="0" destOrd="0" presId="urn:microsoft.com/office/officeart/2005/8/layout/process2"/>
    <dgm:cxn modelId="{4E5BA890-D24E-4D57-ADE1-F1B2576EEA9C}" type="presOf" srcId="{550C24E3-FC34-4583-9CA1-B0EE0E1B4442}" destId="{C538DB8F-B553-4A97-9440-9EC42C2B2CDF}" srcOrd="0" destOrd="0" presId="urn:microsoft.com/office/officeart/2005/8/layout/process2"/>
    <dgm:cxn modelId="{375793DE-42A6-44AB-896B-584989E5FB33}" srcId="{C3E77F21-5F22-41C7-9D0D-32ECDA9BCB85}" destId="{EC2A87FB-17F9-48A9-A012-3836017CD737}" srcOrd="1" destOrd="0" parTransId="{49C9E364-CD13-4CF8-BCB5-86C4FE8E2648}" sibTransId="{7E03B271-67FA-433B-8815-5BE87523B2C3}"/>
    <dgm:cxn modelId="{D4B95535-7991-4BF8-B810-75FDF7D50EBD}" srcId="{C3E77F21-5F22-41C7-9D0D-32ECDA9BCB85}" destId="{550C24E3-FC34-4583-9CA1-B0EE0E1B4442}" srcOrd="0" destOrd="0" parTransId="{3DD345A8-BE4B-42F9-AB00-1171742F171D}" sibTransId="{95127195-BD0C-4839-914F-D0EE822CFE32}"/>
    <dgm:cxn modelId="{67BE793E-A095-4AFB-A781-540A29025084}" type="presOf" srcId="{C3E77F21-5F22-41C7-9D0D-32ECDA9BCB85}" destId="{EBE0E7F8-0770-489E-AF79-35DD3333B664}" srcOrd="0" destOrd="0" presId="urn:microsoft.com/office/officeart/2005/8/layout/process2"/>
    <dgm:cxn modelId="{C34E2120-1F2D-4D5E-8C5E-E21BBF29FC4E}" type="presParOf" srcId="{EBE0E7F8-0770-489E-AF79-35DD3333B664}" destId="{C538DB8F-B553-4A97-9440-9EC42C2B2CDF}" srcOrd="0" destOrd="0" presId="urn:microsoft.com/office/officeart/2005/8/layout/process2"/>
    <dgm:cxn modelId="{09DE3D1D-DA61-4ADF-B1C2-5C2876FE6C35}" type="presParOf" srcId="{EBE0E7F8-0770-489E-AF79-35DD3333B664}" destId="{14E871BE-712F-45E7-B2B9-B232E210F30A}" srcOrd="1" destOrd="0" presId="urn:microsoft.com/office/officeart/2005/8/layout/process2"/>
    <dgm:cxn modelId="{55794D88-5F78-4F5C-B2F9-66F7905F60F9}" type="presParOf" srcId="{14E871BE-712F-45E7-B2B9-B232E210F30A}" destId="{E7ACF427-C201-448D-AF91-FB26ECA63F48}" srcOrd="0" destOrd="0" presId="urn:microsoft.com/office/officeart/2005/8/layout/process2"/>
    <dgm:cxn modelId="{31F64FAB-0C03-4441-B39D-E74D74A1706A}" type="presParOf" srcId="{EBE0E7F8-0770-489E-AF79-35DD3333B664}" destId="{726088E1-16F7-4E13-AA4A-28CB7C4FA57D}" srcOrd="2" destOrd="0" presId="urn:microsoft.com/office/officeart/2005/8/layout/process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1458256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397315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1283894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618362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4198626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4264210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142990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1783114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3282860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45224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A75DAB1-0143-4E1E-B819-806A3BE6C9F9}"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3550544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5DAB1-0143-4E1E-B819-806A3BE6C9F9}" type="datetimeFigureOut">
              <a:rPr lang="es-ES" smtClean="0"/>
              <a:pPr/>
              <a:t>26/01/2016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38911-FB4A-4307-BF01-6CF79CEC402C}" type="slidenum">
              <a:rPr lang="es-ES" smtClean="0"/>
              <a:pPr/>
              <a:t>‹#›</a:t>
            </a:fld>
            <a:endParaRPr lang="es-ES"/>
          </a:p>
        </p:txBody>
      </p:sp>
    </p:spTree>
    <p:extLst>
      <p:ext uri="{BB962C8B-B14F-4D97-AF65-F5344CB8AC3E}">
        <p14:creationId xmlns:p14="http://schemas.microsoft.com/office/powerpoint/2010/main" xmlns="" val="211390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microsoft.com/office/2007/relationships/hdphoto" Target="../media/hdphoto1.wdp"/><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0.jpeg"/><Relationship Id="rId10"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2.wdp"/><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microsoft.com/office/2007/relationships/hdphoto" Target="../media/hdphoto5.wdp"/><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716016" y="-153402"/>
            <a:ext cx="4392488" cy="3785652"/>
          </a:xfrm>
          <a:prstGeom prst="rect">
            <a:avLst/>
          </a:prstGeom>
          <a:noFill/>
        </p:spPr>
        <p:txBody>
          <a:bodyPr wrap="square" rtlCol="0">
            <a:spAutoFit/>
            <a:scene3d>
              <a:camera prst="orthographicFront"/>
              <a:lightRig rig="soft" dir="t"/>
            </a:scene3d>
            <a:sp3d extrusionH="57150" contourW="25400">
              <a:bevelT h="25400" prst="softRound"/>
              <a:contourClr>
                <a:srgbClr val="002060"/>
              </a:contourClr>
            </a:sp3d>
          </a:bodyPr>
          <a:lstStyle/>
          <a:p>
            <a:pPr algn="ctr"/>
            <a:r>
              <a:rPr lang="ro-RO" sz="6000" b="1" dirty="0" smtClean="0">
                <a:ln w="25400">
                  <a:noFill/>
                  <a:prstDash val="solid"/>
                </a:ln>
                <a:solidFill>
                  <a:schemeClr val="bg2">
                    <a:tint val="85000"/>
                    <a:satMod val="155000"/>
                  </a:schemeClr>
                </a:solidFill>
                <a:effectLst>
                  <a:outerShdw blurRad="41275" dist="20320" dir="1800000" algn="tl" rotWithShape="0">
                    <a:srgbClr val="000000">
                      <a:alpha val="40000"/>
                    </a:srgbClr>
                  </a:outerShdw>
                </a:effectLst>
              </a:rPr>
              <a:t>CONFLICTUL DINTRE BINE ȘI </a:t>
            </a:r>
            <a:r>
              <a:rPr lang="ro-RO" sz="6000" b="1" dirty="0" smtClean="0">
                <a:ln w="25400">
                  <a:noFill/>
                  <a:prstDash val="solid"/>
                </a:ln>
                <a:solidFill>
                  <a:schemeClr val="bg2">
                    <a:tint val="85000"/>
                    <a:satMod val="155000"/>
                  </a:schemeClr>
                </a:solidFill>
                <a:effectLst>
                  <a:outerShdw blurRad="41275" dist="20320" dir="1800000" algn="tl" rotWithShape="0">
                    <a:srgbClr val="000000">
                      <a:alpha val="40000"/>
                    </a:srgbClr>
                  </a:outerShdw>
                </a:effectLst>
              </a:rPr>
              <a:t>RĂU </a:t>
            </a:r>
            <a:r>
              <a:rPr lang="ro-RO" sz="6000" b="1" dirty="0" smtClean="0">
                <a:ln w="25400">
                  <a:noFill/>
                  <a:prstDash val="solid"/>
                </a:ln>
                <a:solidFill>
                  <a:schemeClr val="bg2">
                    <a:tint val="85000"/>
                    <a:satMod val="155000"/>
                  </a:schemeClr>
                </a:solidFill>
                <a:effectLst>
                  <a:outerShdw blurRad="41275" dist="20320" dir="1800000" algn="tl" rotWithShape="0">
                    <a:srgbClr val="000000">
                      <a:alpha val="40000"/>
                    </a:srgbClr>
                  </a:outerShdw>
                </a:effectLst>
              </a:rPr>
              <a:t>CONTINUĂ</a:t>
            </a:r>
            <a:endParaRPr lang="ro-RO" sz="6000" b="1" dirty="0">
              <a:ln w="254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CuadroTexto"/>
          <p:cNvSpPr txBox="1"/>
          <p:nvPr/>
        </p:nvSpPr>
        <p:spPr>
          <a:xfrm>
            <a:off x="5643570" y="6429396"/>
            <a:ext cx="3369320" cy="369332"/>
          </a:xfrm>
          <a:prstGeom prst="rect">
            <a:avLst/>
          </a:prstGeom>
          <a:noFill/>
        </p:spPr>
        <p:txBody>
          <a:bodyPr wrap="none" rtlCol="0">
            <a:spAutoFit/>
          </a:bodyPr>
          <a:lstStyle/>
          <a:p>
            <a:pPr algn="r"/>
            <a:r>
              <a:rPr lang="ro-RO" b="1" dirty="0" smtClean="0"/>
              <a:t>Studiul </a:t>
            </a:r>
            <a:r>
              <a:rPr lang="ro-RO" b="1" dirty="0" smtClean="0"/>
              <a:t>5 pentru 30 ianuarie 2016</a:t>
            </a:r>
            <a:endParaRPr lang="ro-RO" b="1" dirty="0"/>
          </a:p>
        </p:txBody>
      </p:sp>
    </p:spTree>
    <p:extLst>
      <p:ext uri="{BB962C8B-B14F-4D97-AF65-F5344CB8AC3E}">
        <p14:creationId xmlns:p14="http://schemas.microsoft.com/office/powerpoint/2010/main" xmlns="" val="696352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1214422"/>
            <a:ext cx="8640960" cy="4093428"/>
          </a:xfrm>
          <a:prstGeom prst="rect">
            <a:avLst/>
          </a:prstGeom>
        </p:spPr>
        <p:txBody>
          <a:bodyPr wrap="square">
            <a:spAutoFit/>
          </a:bodyPr>
          <a:lstStyle/>
          <a:p>
            <a:pPr indent="355600" algn="just"/>
            <a:r>
              <a:rPr lang="ro-RO" sz="2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«Când </a:t>
            </a:r>
            <a:r>
              <a:rPr lang="ro-RO" sz="2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vin încercările, cum se va întâmpla cu siguranță, apropiați-vă de Dumnezeu și El se va apropia de voi. Iar atunci când dușmanul va veni ca un râu, Duhul Domnului va ridica steagul în favoarea voastră. Prindeți-vă de ideea că e o lucrare mare de făcut și nici influența sau opoziția nimănui nu vă poate îndepărta de la această datorie. Atunci veți putea spune ca și </a:t>
            </a:r>
            <a:r>
              <a:rPr lang="ro-RO" sz="2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Neemia: “mâna cea bună a Dumnezeului meu fusese peste mine”. Vezi Neemia 2:18»</a:t>
            </a:r>
            <a:endParaRPr lang="ro-RO" sz="2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CuadroTexto"/>
          <p:cNvSpPr txBox="1"/>
          <p:nvPr/>
        </p:nvSpPr>
        <p:spPr>
          <a:xfrm>
            <a:off x="4132902" y="6345816"/>
            <a:ext cx="4865371" cy="369332"/>
          </a:xfrm>
          <a:prstGeom prst="rect">
            <a:avLst/>
          </a:prstGeom>
          <a:noFill/>
        </p:spPr>
        <p:txBody>
          <a:bodyPr wrap="none" rtlCol="0">
            <a:spAutoFit/>
          </a:bodyPr>
          <a:lstStyle/>
          <a:p>
            <a:pPr algn="r"/>
            <a:r>
              <a:rPr lang="ro-RO" b="1" dirty="0" smtClean="0">
                <a:solidFill>
                  <a:srgbClr val="002060"/>
                </a:solidFill>
              </a:rPr>
              <a:t>E.G.W. (Fiecare </a:t>
            </a:r>
            <a:r>
              <a:rPr lang="ro-RO" b="1" dirty="0" smtClean="0">
                <a:solidFill>
                  <a:srgbClr val="002060"/>
                </a:solidFill>
              </a:rPr>
              <a:t>zi cu </a:t>
            </a:r>
            <a:r>
              <a:rPr lang="ro-RO" b="1" dirty="0" smtClean="0">
                <a:solidFill>
                  <a:srgbClr val="002060"/>
                </a:solidFill>
              </a:rPr>
              <a:t>Dumnezeu, </a:t>
            </a:r>
            <a:r>
              <a:rPr lang="ro-RO" b="1" dirty="0" smtClean="0">
                <a:solidFill>
                  <a:srgbClr val="002060"/>
                </a:solidFill>
              </a:rPr>
              <a:t>2 </a:t>
            </a:r>
            <a:r>
              <a:rPr lang="ro-RO" b="1" dirty="0" smtClean="0">
                <a:solidFill>
                  <a:srgbClr val="002060"/>
                </a:solidFill>
              </a:rPr>
              <a:t>octombrie </a:t>
            </a:r>
            <a:r>
              <a:rPr lang="ro-RO" b="1" dirty="0" err="1" smtClean="0">
                <a:solidFill>
                  <a:srgbClr val="002060"/>
                </a:solidFill>
              </a:rPr>
              <a:t>n.t</a:t>
            </a:r>
            <a:r>
              <a:rPr lang="ro-RO" b="1" dirty="0" smtClean="0">
                <a:solidFill>
                  <a:srgbClr val="002060"/>
                </a:solidFill>
              </a:rPr>
              <a:t>.)</a:t>
            </a:r>
            <a:endParaRPr lang="ro-RO" b="1" dirty="0">
              <a:solidFill>
                <a:srgbClr val="002060"/>
              </a:solidFill>
            </a:endParaRPr>
          </a:p>
        </p:txBody>
      </p:sp>
      <p:sp>
        <p:nvSpPr>
          <p:cNvPr id="4" name="CasetăText 3"/>
          <p:cNvSpPr txBox="1"/>
          <p:nvPr/>
        </p:nvSpPr>
        <p:spPr>
          <a:xfrm>
            <a:off x="142844" y="5199419"/>
            <a:ext cx="8858312" cy="10156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Ins="0" rtlCol="0">
            <a:spAutoFit/>
          </a:bodyPr>
          <a:lstStyle/>
          <a:p>
            <a:pPr algn="ctr">
              <a:lnSpc>
                <a:spcPts val="2400"/>
              </a:lnSpc>
            </a:pPr>
            <a:r>
              <a:rPr lang="ro-RO" sz="2100" i="1" dirty="0" smtClean="0">
                <a:solidFill>
                  <a:srgbClr val="002060"/>
                </a:solidFill>
                <a:effectLst>
                  <a:outerShdw blurRad="38100" dist="38100" dir="2700000" algn="tl">
                    <a:srgbClr val="000000">
                      <a:alpha val="43137"/>
                    </a:srgbClr>
                  </a:outerShdw>
                </a:effectLst>
                <a:latin typeface="Cambria" pitchFamily="18" charset="0"/>
                <a:cs typeface="Times New Roman" pitchFamily="18" charset="0"/>
              </a:rPr>
              <a:t>„Şi le-am istorisit cum mâna cea bună a Dumnezeului meu fusese peste mine şi ce cuvinte îmi spusese împăratul. Ei au zis: „Să ne sculăm şi să zidim!” Şi s-au întărit în această hotărâre bună.” (Neemia 2:18)</a:t>
            </a:r>
            <a:endParaRPr lang="ro-RO" sz="2100" i="1" dirty="0" smtClean="0">
              <a:solidFill>
                <a:srgbClr val="002060"/>
              </a:solidFill>
              <a:effectLst>
                <a:outerShdw blurRad="38100" dist="38100" dir="2700000" algn="tl">
                  <a:srgbClr val="000000">
                    <a:alpha val="43137"/>
                  </a:srgbClr>
                </a:outerShdw>
              </a:effectLst>
              <a:latin typeface="Cambria" pitchFamily="18" charset="0"/>
              <a:cs typeface="Times New Roman" pitchFamily="18" charset="0"/>
            </a:endParaRPr>
          </a:p>
        </p:txBody>
      </p:sp>
    </p:spTree>
    <p:extLst>
      <p:ext uri="{BB962C8B-B14F-4D97-AF65-F5344CB8AC3E}">
        <p14:creationId xmlns:p14="http://schemas.microsoft.com/office/powerpoint/2010/main" xmlns="" val="3940094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7504" y="2178724"/>
            <a:ext cx="5999584" cy="2462213"/>
          </a:xfrm>
          <a:prstGeom prst="rect">
            <a:avLst/>
          </a:prstGeom>
        </p:spPr>
        <p:txBody>
          <a:bodyPr wrap="square">
            <a:spAutoFit/>
          </a:bodyPr>
          <a:lstStyle/>
          <a:p>
            <a:r>
              <a:rPr lang="ro-RO" sz="2200" b="1" dirty="0" smtClean="0">
                <a:latin typeface="Calibri" pitchFamily="34" charset="0"/>
              </a:rPr>
              <a:t>Când comparăm viaţa lui David cu cea a lui Ilie, a lui Ezechia, a Esterei sau a lui Neemia, descoperim o temă comună: Dumnezeu poate să lucreze prin oameni diverşi pentru a opri valul răului. Unele relatări din vieţile lor ne învaţă că, oricât de mari ar fi piedicile din calea noastră, nu trebuie să cedăm în faţa răului, ci trebuie să rămânem tari,</a:t>
            </a:r>
            <a:endParaRPr lang="ro-RO" sz="2200" b="1" dirty="0">
              <a:latin typeface="Calibri" pitchFamily="34" charset="0"/>
            </a:endParaRPr>
          </a:p>
        </p:txBody>
      </p:sp>
      <p:pic>
        <p:nvPicPr>
          <p:cNvPr id="2051" name="Picture 3" descr="\\EUNICE\FondosTematicos\David\Goliat\DavidGoliath.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9512" y="293458"/>
            <a:ext cx="2356520" cy="176739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EUNICE\FondosTematicos\Elías\Carmelo\85.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161184" y="293306"/>
            <a:ext cx="2945904" cy="176754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3" name="Picture 5" descr="\\EUNICE\FondosTematicos\Ester\Captura.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6516216" y="3645024"/>
            <a:ext cx="2281436" cy="307034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4" name="Picture 6" descr="G:\Dibujos\Ezequias\PP-HezekiahPraying_JS_0015.jpg"/>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6516216" y="135137"/>
            <a:ext cx="2281436" cy="333850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0" name="Picture 2" descr="\\EUNICE\FondosTematicos\Jeremias\abwasOT49.jpg"/>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3635896" y="4665621"/>
            <a:ext cx="2722486" cy="204974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2 Rectángulo"/>
          <p:cNvSpPr/>
          <p:nvPr/>
        </p:nvSpPr>
        <p:spPr>
          <a:xfrm>
            <a:off x="107504" y="4509120"/>
            <a:ext cx="3528392" cy="1785104"/>
          </a:xfrm>
          <a:prstGeom prst="rect">
            <a:avLst/>
          </a:prstGeom>
        </p:spPr>
        <p:txBody>
          <a:bodyPr wrap="square">
            <a:spAutoFit/>
          </a:bodyPr>
          <a:lstStyle/>
          <a:p>
            <a:pPr lvl="0"/>
            <a:r>
              <a:rPr lang="ro-RO" sz="2200" b="1" dirty="0" smtClean="0">
                <a:solidFill>
                  <a:prstClr val="black"/>
                </a:solidFill>
                <a:latin typeface="Calibri" pitchFamily="34" charset="0"/>
              </a:rPr>
              <a:t>prin puterea lui Dumnezeu, care este credincios făgăduinţelor legământului împlinite pentru noi prin Isus. </a:t>
            </a:r>
            <a:endParaRPr lang="ro-RO" sz="2200" b="1" dirty="0">
              <a:solidFill>
                <a:prstClr val="black"/>
              </a:solidFill>
              <a:latin typeface="Calibri" pitchFamily="34" charset="0"/>
            </a:endParaRPr>
          </a:p>
        </p:txBody>
      </p:sp>
    </p:spTree>
    <p:extLst>
      <p:ext uri="{BB962C8B-B14F-4D97-AF65-F5344CB8AC3E}">
        <p14:creationId xmlns:p14="http://schemas.microsoft.com/office/powerpoint/2010/main" xmlns="" val="2004760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anim calcmode="lin" valueType="num">
                                      <p:cBhvr>
                                        <p:cTn id="10" dur="500" fill="hold"/>
                                        <p:tgtEl>
                                          <p:spTgt spid="2051"/>
                                        </p:tgtEl>
                                        <p:attrNameLst>
                                          <p:attrName>ppt_x</p:attrName>
                                        </p:attrNameLst>
                                      </p:cBhvr>
                                      <p:tavLst>
                                        <p:tav tm="0">
                                          <p:val>
                                            <p:fltVal val="0.5"/>
                                          </p:val>
                                        </p:tav>
                                        <p:tav tm="100000">
                                          <p:val>
                                            <p:strVal val="#ppt_x"/>
                                          </p:val>
                                        </p:tav>
                                      </p:tavLst>
                                    </p:anim>
                                    <p:anim calcmode="lin" valueType="num">
                                      <p:cBhvr>
                                        <p:cTn id="11" dur="500" fill="hold"/>
                                        <p:tgtEl>
                                          <p:spTgt spid="205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anim calcmode="lin" valueType="num">
                                      <p:cBhvr>
                                        <p:cTn id="17" dur="500" fill="hold"/>
                                        <p:tgtEl>
                                          <p:spTgt spid="2052"/>
                                        </p:tgtEl>
                                        <p:attrNameLst>
                                          <p:attrName>ppt_x</p:attrName>
                                        </p:attrNameLst>
                                      </p:cBhvr>
                                      <p:tavLst>
                                        <p:tav tm="0">
                                          <p:val>
                                            <p:fltVal val="0.5"/>
                                          </p:val>
                                        </p:tav>
                                        <p:tav tm="100000">
                                          <p:val>
                                            <p:strVal val="#ppt_x"/>
                                          </p:val>
                                        </p:tav>
                                      </p:tavLst>
                                    </p:anim>
                                    <p:anim calcmode="lin" valueType="num">
                                      <p:cBhvr>
                                        <p:cTn id="18" dur="500" fill="hold"/>
                                        <p:tgtEl>
                                          <p:spTgt spid="205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500" fill="hold"/>
                                        <p:tgtEl>
                                          <p:spTgt spid="2054"/>
                                        </p:tgtEl>
                                        <p:attrNameLst>
                                          <p:attrName>ppt_w</p:attrName>
                                        </p:attrNameLst>
                                      </p:cBhvr>
                                      <p:tavLst>
                                        <p:tav tm="0">
                                          <p:val>
                                            <p:fltVal val="0"/>
                                          </p:val>
                                        </p:tav>
                                        <p:tav tm="100000">
                                          <p:val>
                                            <p:strVal val="#ppt_w"/>
                                          </p:val>
                                        </p:tav>
                                      </p:tavLst>
                                    </p:anim>
                                    <p:anim calcmode="lin" valueType="num">
                                      <p:cBhvr>
                                        <p:cTn id="22" dur="500" fill="hold"/>
                                        <p:tgtEl>
                                          <p:spTgt spid="2054"/>
                                        </p:tgtEl>
                                        <p:attrNameLst>
                                          <p:attrName>ppt_h</p:attrName>
                                        </p:attrNameLst>
                                      </p:cBhvr>
                                      <p:tavLst>
                                        <p:tav tm="0">
                                          <p:val>
                                            <p:fltVal val="0"/>
                                          </p:val>
                                        </p:tav>
                                        <p:tav tm="100000">
                                          <p:val>
                                            <p:strVal val="#ppt_h"/>
                                          </p:val>
                                        </p:tav>
                                      </p:tavLst>
                                    </p:anim>
                                    <p:animEffect transition="in" filter="fade">
                                      <p:cBhvr>
                                        <p:cTn id="23" dur="500"/>
                                        <p:tgtEl>
                                          <p:spTgt spid="2054"/>
                                        </p:tgtEl>
                                      </p:cBhvr>
                                    </p:animEffect>
                                    <p:anim calcmode="lin" valueType="num">
                                      <p:cBhvr>
                                        <p:cTn id="24" dur="500" fill="hold"/>
                                        <p:tgtEl>
                                          <p:spTgt spid="2054"/>
                                        </p:tgtEl>
                                        <p:attrNameLst>
                                          <p:attrName>ppt_x</p:attrName>
                                        </p:attrNameLst>
                                      </p:cBhvr>
                                      <p:tavLst>
                                        <p:tav tm="0">
                                          <p:val>
                                            <p:fltVal val="0.5"/>
                                          </p:val>
                                        </p:tav>
                                        <p:tav tm="100000">
                                          <p:val>
                                            <p:strVal val="#ppt_x"/>
                                          </p:val>
                                        </p:tav>
                                      </p:tavLst>
                                    </p:anim>
                                    <p:anim calcmode="lin" valueType="num">
                                      <p:cBhvr>
                                        <p:cTn id="25" dur="500" fill="hold"/>
                                        <p:tgtEl>
                                          <p:spTgt spid="205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500" fill="hold"/>
                                        <p:tgtEl>
                                          <p:spTgt spid="2050"/>
                                        </p:tgtEl>
                                        <p:attrNameLst>
                                          <p:attrName>ppt_w</p:attrName>
                                        </p:attrNameLst>
                                      </p:cBhvr>
                                      <p:tavLst>
                                        <p:tav tm="0">
                                          <p:val>
                                            <p:fltVal val="0"/>
                                          </p:val>
                                        </p:tav>
                                        <p:tav tm="100000">
                                          <p:val>
                                            <p:strVal val="#ppt_w"/>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animEffect transition="in" filter="fade">
                                      <p:cBhvr>
                                        <p:cTn id="30" dur="500"/>
                                        <p:tgtEl>
                                          <p:spTgt spid="2050"/>
                                        </p:tgtEl>
                                      </p:cBhvr>
                                    </p:animEffect>
                                    <p:anim calcmode="lin" valueType="num">
                                      <p:cBhvr>
                                        <p:cTn id="31" dur="500" fill="hold"/>
                                        <p:tgtEl>
                                          <p:spTgt spid="2050"/>
                                        </p:tgtEl>
                                        <p:attrNameLst>
                                          <p:attrName>ppt_x</p:attrName>
                                        </p:attrNameLst>
                                      </p:cBhvr>
                                      <p:tavLst>
                                        <p:tav tm="0">
                                          <p:val>
                                            <p:fltVal val="0.5"/>
                                          </p:val>
                                        </p:tav>
                                        <p:tav tm="100000">
                                          <p:val>
                                            <p:strVal val="#ppt_x"/>
                                          </p:val>
                                        </p:tav>
                                      </p:tavLst>
                                    </p:anim>
                                    <p:anim calcmode="lin" valueType="num">
                                      <p:cBhvr>
                                        <p:cTn id="32" dur="500" fill="hold"/>
                                        <p:tgtEl>
                                          <p:spTgt spid="205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 calcmode="lin" valueType="num">
                                      <p:cBhvr>
                                        <p:cTn id="35" dur="500" fill="hold"/>
                                        <p:tgtEl>
                                          <p:spTgt spid="2053"/>
                                        </p:tgtEl>
                                        <p:attrNameLst>
                                          <p:attrName>ppt_w</p:attrName>
                                        </p:attrNameLst>
                                      </p:cBhvr>
                                      <p:tavLst>
                                        <p:tav tm="0">
                                          <p:val>
                                            <p:fltVal val="0"/>
                                          </p:val>
                                        </p:tav>
                                        <p:tav tm="100000">
                                          <p:val>
                                            <p:strVal val="#ppt_w"/>
                                          </p:val>
                                        </p:tav>
                                      </p:tavLst>
                                    </p:anim>
                                    <p:anim calcmode="lin" valueType="num">
                                      <p:cBhvr>
                                        <p:cTn id="36" dur="500" fill="hold"/>
                                        <p:tgtEl>
                                          <p:spTgt spid="2053"/>
                                        </p:tgtEl>
                                        <p:attrNameLst>
                                          <p:attrName>ppt_h</p:attrName>
                                        </p:attrNameLst>
                                      </p:cBhvr>
                                      <p:tavLst>
                                        <p:tav tm="0">
                                          <p:val>
                                            <p:fltVal val="0"/>
                                          </p:val>
                                        </p:tav>
                                        <p:tav tm="100000">
                                          <p:val>
                                            <p:strVal val="#ppt_h"/>
                                          </p:val>
                                        </p:tav>
                                      </p:tavLst>
                                    </p:anim>
                                    <p:animEffect transition="in" filter="fade">
                                      <p:cBhvr>
                                        <p:cTn id="37" dur="500"/>
                                        <p:tgtEl>
                                          <p:spTgt spid="2053"/>
                                        </p:tgtEl>
                                      </p:cBhvr>
                                    </p:animEffect>
                                    <p:anim calcmode="lin" valueType="num">
                                      <p:cBhvr>
                                        <p:cTn id="38" dur="500" fill="hold"/>
                                        <p:tgtEl>
                                          <p:spTgt spid="2053"/>
                                        </p:tgtEl>
                                        <p:attrNameLst>
                                          <p:attrName>ppt_x</p:attrName>
                                        </p:attrNameLst>
                                      </p:cBhvr>
                                      <p:tavLst>
                                        <p:tav tm="0">
                                          <p:val>
                                            <p:fltVal val="0.5"/>
                                          </p:val>
                                        </p:tav>
                                        <p:tav tm="100000">
                                          <p:val>
                                            <p:strVal val="#ppt_x"/>
                                          </p:val>
                                        </p:tav>
                                      </p:tavLst>
                                    </p:anim>
                                    <p:anim calcmode="lin" valueType="num">
                                      <p:cBhvr>
                                        <p:cTn id="39" dur="500" fill="hold"/>
                                        <p:tgtEl>
                                          <p:spTgt spid="2053"/>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horizontal)">
                                      <p:cBhvr>
                                        <p:cTn id="43" dur="500"/>
                                        <p:tgtEl>
                                          <p:spTgt spid="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861" y="-4737"/>
            <a:ext cx="2039859" cy="769441"/>
          </a:xfrm>
          <a:prstGeom prst="rect">
            <a:avLst/>
          </a:prstGeom>
          <a:noFill/>
        </p:spPr>
        <p:txBody>
          <a:bodyPr wrap="square" rtlCol="0">
            <a:spAutoFit/>
          </a:bodyPr>
          <a:lstStyle/>
          <a:p>
            <a:pPr algn="ct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DAVID</a:t>
            </a:r>
            <a:endPar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7 CuadroTexto"/>
          <p:cNvSpPr txBox="1"/>
          <p:nvPr/>
        </p:nvSpPr>
        <p:spPr>
          <a:xfrm>
            <a:off x="11862" y="3068960"/>
            <a:ext cx="2399898" cy="3477875"/>
          </a:xfrm>
          <a:prstGeom prst="rect">
            <a:avLst/>
          </a:prstGeom>
          <a:noFill/>
        </p:spPr>
        <p:txBody>
          <a:bodyPr wrap="square" rtlCol="0">
            <a:spAutoFit/>
          </a:bodyPr>
          <a:lstStyle/>
          <a:p>
            <a:r>
              <a:rPr lang="ro-RO" sz="2000" b="1" dirty="0" smtClean="0"/>
              <a:t>Marea Luptă se desfășoară în inima fiecăruia dintre noi. Deși uneori putem cădea de </a:t>
            </a:r>
            <a:r>
              <a:rPr lang="ro-RO" sz="2000" b="1" dirty="0" smtClean="0"/>
              <a:t>partea </a:t>
            </a:r>
            <a:r>
              <a:rPr lang="ro-RO" sz="2000" b="1" dirty="0" smtClean="0"/>
              <a:t>dușmanului, Dumnezeu este dispus să lucreze în continuare cu aceia care se pocăiesc cu adevărat. </a:t>
            </a:r>
            <a:endParaRPr lang="ro-RO" sz="2000" b="1" dirty="0"/>
          </a:p>
        </p:txBody>
      </p:sp>
      <p:pic>
        <p:nvPicPr>
          <p:cNvPr id="1028" name="Picture 4" descr="G:\Dibujos\David\Betsabe\DavidYBetsabe (2).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090945" y="3212976"/>
            <a:ext cx="2657519" cy="3544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31" name="Picture 7" descr="\\EUNICE\FondosTematicos\David\Betsabé\queremos un rey.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19494" y="793405"/>
            <a:ext cx="1818608" cy="2203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aphicFrame>
        <p:nvGraphicFramePr>
          <p:cNvPr id="4" name="3 Diagrama"/>
          <p:cNvGraphicFramePr/>
          <p:nvPr>
            <p:extLst>
              <p:ext uri="{D42A27DB-BD31-4B8C-83A1-F6EECF244321}">
                <p14:modId xmlns:p14="http://schemas.microsoft.com/office/powerpoint/2010/main" xmlns="" val="2504228179"/>
              </p:ext>
            </p:extLst>
          </p:nvPr>
        </p:nvGraphicFramePr>
        <p:xfrm>
          <a:off x="2051720" y="9215"/>
          <a:ext cx="3528392" cy="34917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2" descr="\\EUNICE\FondosTematicos\David\Goliat\133cdbedd35e1735e7b126552b0481d2.jp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2465733" y="3212976"/>
            <a:ext cx="3042371" cy="3518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graphicFrame>
        <p:nvGraphicFramePr>
          <p:cNvPr id="13" name="12 Diagrama"/>
          <p:cNvGraphicFramePr/>
          <p:nvPr>
            <p:extLst>
              <p:ext uri="{D42A27DB-BD31-4B8C-83A1-F6EECF244321}">
                <p14:modId xmlns:p14="http://schemas.microsoft.com/office/powerpoint/2010/main" xmlns="" val="1416530000"/>
              </p:ext>
            </p:extLst>
          </p:nvPr>
        </p:nvGraphicFramePr>
        <p:xfrm>
          <a:off x="5615608" y="0"/>
          <a:ext cx="3528392" cy="349179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xmlns="" val="1445406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31"/>
                                        </p:tgtEl>
                                        <p:attrNameLst>
                                          <p:attrName>style.visibility</p:attrName>
                                        </p:attrNameLst>
                                      </p:cBhvr>
                                      <p:to>
                                        <p:strVal val="visible"/>
                                      </p:to>
                                    </p:set>
                                    <p:animEffect transition="in" filter="fade">
                                      <p:cBhvr>
                                        <p:cTn id="45" dur="1000"/>
                                        <p:tgtEl>
                                          <p:spTgt spid="1031"/>
                                        </p:tgtEl>
                                      </p:cBhvr>
                                    </p:animEffect>
                                    <p:anim calcmode="lin" valueType="num">
                                      <p:cBhvr>
                                        <p:cTn id="46" dur="1000" fill="hold"/>
                                        <p:tgtEl>
                                          <p:spTgt spid="1031"/>
                                        </p:tgtEl>
                                        <p:attrNameLst>
                                          <p:attrName>ppt_x</p:attrName>
                                        </p:attrNameLst>
                                      </p:cBhvr>
                                      <p:tavLst>
                                        <p:tav tm="0">
                                          <p:val>
                                            <p:strVal val="#ppt_x"/>
                                          </p:val>
                                        </p:tav>
                                        <p:tav tm="100000">
                                          <p:val>
                                            <p:strVal val="#ppt_x"/>
                                          </p:val>
                                        </p:tav>
                                      </p:tavLst>
                                    </p:anim>
                                    <p:anim calcmode="lin" valueType="num">
                                      <p:cBhvr>
                                        <p:cTn id="47"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Graphic spid="4" grpId="0">
        <p:bldAsOne/>
      </p:bldGraphic>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EUNICE\FondosTematicos\Elías\07.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31053" y="5049368"/>
            <a:ext cx="2145954" cy="16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EUNICE\FondosTematicos\Elías\03.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31053" y="1374201"/>
            <a:ext cx="2145954" cy="16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6" name="Picture 4" descr="\\EUNICE\FondosTematicos\Elías\04.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498054" y="1374201"/>
            <a:ext cx="2145954" cy="16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7" name="Picture 5" descr="\\EUNICE\FondosTematicos\Elías\05.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31053" y="3211785"/>
            <a:ext cx="2145954" cy="16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8" name="Picture 6" descr="\\EUNICE\FondosTematicos\Elías\06.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498054" y="3211785"/>
            <a:ext cx="2145954" cy="16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9" name="Picture 7" descr="\\EUNICE\FondosTematicos\Elías\08.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2498054" y="5049368"/>
            <a:ext cx="2145954" cy="16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1861" y="295344"/>
            <a:ext cx="2759939" cy="769441"/>
          </a:xfrm>
          <a:prstGeom prst="rect">
            <a:avLst/>
          </a:prstGeom>
          <a:noFill/>
        </p:spPr>
        <p:txBody>
          <a:bodyPr wrap="square" rtlCol="0">
            <a:spAutoFit/>
          </a:bodyPr>
          <a:lstStyle/>
          <a:p>
            <a:pPr algn="ctr"/>
            <a:r>
              <a:rPr lang="ro-RO" sz="4400" b="1" smtClean="0">
                <a:ln w="24500" cmpd="dbl">
                  <a:solidFill>
                    <a:srgbClr val="FF6600"/>
                  </a:solidFill>
                  <a:prstDash val="solid"/>
                  <a:miter lim="800000"/>
                </a:ln>
                <a:gradFill>
                  <a:gsLst>
                    <a:gs pos="10000">
                      <a:schemeClr val="accent6">
                        <a:lumMod val="20000"/>
                        <a:lumOff val="80000"/>
                      </a:schemeClr>
                    </a:gs>
                    <a:gs pos="60000">
                      <a:schemeClr val="accent6">
                        <a:lumMod val="40000"/>
                        <a:lumOff val="60000"/>
                      </a:schemeClr>
                    </a:gs>
                    <a:gs pos="100000">
                      <a:schemeClr val="accent6">
                        <a:lumMod val="60000"/>
                        <a:lumOff val="40000"/>
                      </a:schemeClr>
                    </a:gs>
                  </a:gsLst>
                  <a:lin ang="5400000"/>
                </a:gradFill>
                <a:effectLst>
                  <a:outerShdw blurRad="38100" dist="38100" dir="7020000" algn="tl">
                    <a:srgbClr val="000000">
                      <a:alpha val="35000"/>
                    </a:srgbClr>
                  </a:outerShdw>
                </a:effectLst>
              </a:rPr>
              <a:t>ILIE</a:t>
            </a:r>
            <a:r>
              <a:rPr lang="ro-RO" sz="4400" b="1" smtClean="0">
                <a:ln w="24500" cmpd="dbl">
                  <a:solidFill>
                    <a:srgbClr val="FF6600"/>
                  </a:solidFill>
                  <a:prstDash val="solid"/>
                  <a:miter lim="800000"/>
                </a:ln>
                <a:gradFill>
                  <a:gsLst>
                    <a:gs pos="10000">
                      <a:schemeClr val="accent6">
                        <a:lumMod val="20000"/>
                        <a:lumOff val="80000"/>
                      </a:schemeClr>
                    </a:gs>
                    <a:gs pos="60000">
                      <a:schemeClr val="accent6">
                        <a:lumMod val="40000"/>
                        <a:lumOff val="60000"/>
                      </a:schemeClr>
                    </a:gs>
                    <a:gs pos="100000">
                      <a:schemeClr val="accent6">
                        <a:lumMod val="60000"/>
                        <a:lumOff val="40000"/>
                      </a:schemeClr>
                    </a:gs>
                  </a:gsLst>
                  <a:lin ang="5400000"/>
                </a:gradFill>
                <a:effectLst>
                  <a:outerShdw blurRad="38100" dist="38100" dir="7020000" algn="tl">
                    <a:srgbClr val="000000">
                      <a:alpha val="35000"/>
                    </a:srgbClr>
                  </a:outerShdw>
                </a:effectLst>
              </a:rPr>
              <a:t> (</a:t>
            </a:r>
            <a:r>
              <a:rPr lang="ro-RO" sz="4400" b="1" smtClean="0">
                <a:ln w="24500" cmpd="dbl">
                  <a:solidFill>
                    <a:srgbClr val="FF6600"/>
                  </a:solidFill>
                  <a:prstDash val="solid"/>
                  <a:miter lim="800000"/>
                </a:ln>
                <a:gradFill>
                  <a:gsLst>
                    <a:gs pos="10000">
                      <a:schemeClr val="accent6">
                        <a:lumMod val="20000"/>
                        <a:lumOff val="80000"/>
                      </a:schemeClr>
                    </a:gs>
                    <a:gs pos="60000">
                      <a:schemeClr val="accent6">
                        <a:lumMod val="40000"/>
                        <a:lumOff val="60000"/>
                      </a:schemeClr>
                    </a:gs>
                    <a:gs pos="100000">
                      <a:schemeClr val="accent6">
                        <a:lumMod val="60000"/>
                        <a:lumOff val="40000"/>
                      </a:schemeClr>
                    </a:gs>
                  </a:gsLst>
                  <a:lin ang="5400000"/>
                </a:gradFill>
                <a:effectLst>
                  <a:outerShdw blurRad="38100" dist="38100" dir="7020000" algn="tl">
                    <a:srgbClr val="000000">
                      <a:alpha val="35000"/>
                    </a:srgbClr>
                  </a:outerShdw>
                </a:effectLst>
              </a:rPr>
              <a:t>I</a:t>
            </a:r>
            <a:r>
              <a:rPr lang="ro-RO" sz="4400" b="1" smtClean="0">
                <a:ln w="24500" cmpd="dbl">
                  <a:solidFill>
                    <a:srgbClr val="FF6600"/>
                  </a:solidFill>
                  <a:prstDash val="solid"/>
                  <a:miter lim="800000"/>
                </a:ln>
                <a:gradFill>
                  <a:gsLst>
                    <a:gs pos="10000">
                      <a:schemeClr val="accent6">
                        <a:lumMod val="20000"/>
                        <a:lumOff val="80000"/>
                      </a:schemeClr>
                    </a:gs>
                    <a:gs pos="60000">
                      <a:schemeClr val="accent6">
                        <a:lumMod val="40000"/>
                        <a:lumOff val="60000"/>
                      </a:schemeClr>
                    </a:gs>
                    <a:gs pos="100000">
                      <a:schemeClr val="accent6">
                        <a:lumMod val="60000"/>
                        <a:lumOff val="40000"/>
                      </a:schemeClr>
                    </a:gs>
                  </a:gsLst>
                  <a:lin ang="5400000"/>
                </a:gradFill>
                <a:effectLst>
                  <a:outerShdw blurRad="38100" dist="38100" dir="7020000" algn="tl">
                    <a:srgbClr val="000000">
                      <a:alpha val="35000"/>
                    </a:srgbClr>
                  </a:outerShdw>
                </a:effectLst>
              </a:rPr>
              <a:t>)</a:t>
            </a:r>
            <a:endParaRPr lang="ro-RO" sz="4400" b="1">
              <a:ln w="24500" cmpd="dbl">
                <a:solidFill>
                  <a:srgbClr val="FF6600"/>
                </a:solidFill>
                <a:prstDash val="solid"/>
                <a:miter lim="800000"/>
              </a:ln>
              <a:gradFill>
                <a:gsLst>
                  <a:gs pos="10000">
                    <a:schemeClr val="accent6">
                      <a:lumMod val="20000"/>
                      <a:lumOff val="80000"/>
                    </a:schemeClr>
                  </a:gs>
                  <a:gs pos="60000">
                    <a:schemeClr val="accent6">
                      <a:lumMod val="40000"/>
                      <a:lumOff val="60000"/>
                    </a:schemeClr>
                  </a:gs>
                  <a:gs pos="100000">
                    <a:schemeClr val="accent6">
                      <a:lumMod val="60000"/>
                      <a:lumOff val="40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2498054" y="79901"/>
            <a:ext cx="6645946" cy="1369606"/>
          </a:xfrm>
          <a:prstGeom prst="rect">
            <a:avLst/>
          </a:prstGeom>
        </p:spPr>
        <p:txBody>
          <a:bodyPr wrap="square">
            <a:spAutoFit/>
          </a:bodyPr>
          <a:lstStyle/>
          <a:p>
            <a:pPr algn="r"/>
            <a:r>
              <a:rPr lang="ro-RO" b="1" dirty="0" smtClean="0">
                <a:solidFill>
                  <a:schemeClr val="accent6">
                    <a:lumMod val="60000"/>
                    <a:lumOff val="40000"/>
                  </a:schemeClr>
                </a:solidFill>
                <a:latin typeface="Comic Sans MS" pitchFamily="66" charset="0"/>
              </a:rPr>
              <a:t>«Atunci Ilie s-a apropiat de tot poporul, şi a zis: „Până când vreţi să şchiopătaţi de amândouă picioarele? Dacă Domnul este Dumnezeu, mergeţi după El; iar dacă este Baal, mergeţi după Baal!“ Poporul nu i-a răspuns nimic.» </a:t>
            </a:r>
            <a:r>
              <a:rPr lang="ro-RO" sz="1100" b="1" dirty="0" smtClean="0">
                <a:solidFill>
                  <a:schemeClr val="accent6">
                    <a:lumMod val="60000"/>
                    <a:lumOff val="40000"/>
                  </a:schemeClr>
                </a:solidFill>
                <a:latin typeface="Comic Sans MS" pitchFamily="66" charset="0"/>
              </a:rPr>
              <a:t>(1 </a:t>
            </a:r>
            <a:r>
              <a:rPr lang="ro-RO" sz="1100" b="1" dirty="0" smtClean="0">
                <a:solidFill>
                  <a:schemeClr val="accent6">
                    <a:lumMod val="60000"/>
                    <a:lumOff val="40000"/>
                  </a:schemeClr>
                </a:solidFill>
                <a:latin typeface="Comic Sans MS" pitchFamily="66" charset="0"/>
              </a:rPr>
              <a:t>Împărați </a:t>
            </a:r>
            <a:r>
              <a:rPr lang="ro-RO" sz="1100" b="1" dirty="0" smtClean="0">
                <a:solidFill>
                  <a:schemeClr val="accent6">
                    <a:lumMod val="60000"/>
                    <a:lumOff val="40000"/>
                  </a:schemeClr>
                </a:solidFill>
                <a:latin typeface="Comic Sans MS" pitchFamily="66" charset="0"/>
              </a:rPr>
              <a:t>18:21)</a:t>
            </a:r>
            <a:endParaRPr lang="ro-RO" sz="1100" b="1" dirty="0" smtClean="0">
              <a:solidFill>
                <a:schemeClr val="accent6">
                  <a:lumMod val="60000"/>
                  <a:lumOff val="40000"/>
                </a:schemeClr>
              </a:solidFill>
              <a:latin typeface="Comic Sans MS" pitchFamily="66" charset="0"/>
            </a:endParaRPr>
          </a:p>
        </p:txBody>
      </p:sp>
      <p:sp>
        <p:nvSpPr>
          <p:cNvPr id="4" name="3 CuadroTexto"/>
          <p:cNvSpPr txBox="1"/>
          <p:nvPr/>
        </p:nvSpPr>
        <p:spPr>
          <a:xfrm>
            <a:off x="4860032" y="1412776"/>
            <a:ext cx="4272107" cy="5324535"/>
          </a:xfrm>
          <a:prstGeom prst="rect">
            <a:avLst/>
          </a:prstGeom>
          <a:noFill/>
        </p:spPr>
        <p:txBody>
          <a:bodyPr wrap="square" rtlCol="0">
            <a:spAutoFit/>
          </a:bodyPr>
          <a:lstStyle/>
          <a:p>
            <a:pPr>
              <a:spcBef>
                <a:spcPts val="600"/>
              </a:spcBef>
            </a:pPr>
            <a:r>
              <a:rPr lang="ro-RO" sz="2200" b="1" dirty="0" smtClean="0"/>
              <a:t>Istoria lui Ilie descrie foarte bine conflictul: Dumnezeu sfidează puterile umbrelor </a:t>
            </a:r>
            <a:r>
              <a:rPr lang="ro-RO" sz="2200" b="1" dirty="0" smtClean="0"/>
              <a:t>(Baal și </a:t>
            </a:r>
            <a:r>
              <a:rPr lang="ro-RO" sz="2200" b="1" dirty="0" err="1" smtClean="0"/>
              <a:t>Astarteei</a:t>
            </a:r>
            <a:r>
              <a:rPr lang="ro-RO" sz="2200" b="1" dirty="0" smtClean="0"/>
              <a:t>). Puteau </a:t>
            </a:r>
            <a:r>
              <a:rPr lang="ro-RO" sz="2200" b="1" dirty="0" smtClean="0"/>
              <a:t>zeii fertilității să aducă ploaie în Israel? </a:t>
            </a:r>
          </a:p>
          <a:p>
            <a:pPr>
              <a:spcBef>
                <a:spcPts val="600"/>
              </a:spcBef>
            </a:pPr>
            <a:r>
              <a:rPr lang="ro-RO" sz="2200" b="1" dirty="0" smtClean="0"/>
              <a:t>În fața unui popor indecis, un singur profet este de partea lui Dumnezeu în timp ce 450 de preoți ai lui Baal și 400 ai </a:t>
            </a:r>
            <a:r>
              <a:rPr lang="ro-RO" sz="2200" b="1" dirty="0" err="1" smtClean="0"/>
              <a:t>Astarteei</a:t>
            </a:r>
            <a:r>
              <a:rPr lang="ro-RO" sz="2200" b="1" dirty="0" smtClean="0"/>
              <a:t> își apără </a:t>
            </a:r>
            <a:r>
              <a:rPr lang="ro-RO" sz="2200" b="1" dirty="0" smtClean="0"/>
              <a:t>zeii (1 Împăraţi. 18:19).</a:t>
            </a:r>
          </a:p>
          <a:p>
            <a:pPr>
              <a:spcBef>
                <a:spcPts val="600"/>
              </a:spcBef>
            </a:pPr>
            <a:r>
              <a:rPr lang="ro-RO" sz="2200" b="1" dirty="0" smtClean="0"/>
              <a:t>La </a:t>
            </a:r>
            <a:r>
              <a:rPr lang="ro-RO" sz="2200" b="1" dirty="0" smtClean="0"/>
              <a:t>fel cum se va întâmpla la finalul Marii lupte, slujitorii lui Dumnezeu vor fi slăviți, slujitorii celui rău vor fi distruși, iar caracterul lui Dumnezeu va fi </a:t>
            </a:r>
            <a:r>
              <a:rPr lang="ro-RO" sz="2200" b="1" dirty="0" smtClean="0"/>
              <a:t>descoperit.</a:t>
            </a:r>
            <a:endParaRPr lang="ro-RO" sz="2200" b="1" dirty="0" smtClean="0"/>
          </a:p>
        </p:txBody>
      </p:sp>
    </p:spTree>
    <p:extLst>
      <p:ext uri="{BB962C8B-B14F-4D97-AF65-F5344CB8AC3E}">
        <p14:creationId xmlns:p14="http://schemas.microsoft.com/office/powerpoint/2010/main" xmlns="" val="427805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par>
                                <p:cTn id="24" presetID="10"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500"/>
                                        <p:tgtEl>
                                          <p:spTgt spid="307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7"/>
                                        </p:tgtEl>
                                        <p:attrNameLst>
                                          <p:attrName>style.visibility</p:attrName>
                                        </p:attrNameLst>
                                      </p:cBhvr>
                                      <p:to>
                                        <p:strVal val="visible"/>
                                      </p:to>
                                    </p:set>
                                    <p:animEffect transition="in" filter="fade">
                                      <p:cBhvr>
                                        <p:cTn id="35" dur="500"/>
                                        <p:tgtEl>
                                          <p:spTgt spid="3077"/>
                                        </p:tgtEl>
                                      </p:cBhvr>
                                    </p:animEffect>
                                  </p:childTnLst>
                                </p:cTn>
                              </p:par>
                              <p:par>
                                <p:cTn id="36" presetID="10" presetClass="entr" presetSubtype="0" fill="hold" nodeType="withEffect">
                                  <p:stCondLst>
                                    <p:cond delay="0"/>
                                  </p:stCondLst>
                                  <p:childTnLst>
                                    <p:set>
                                      <p:cBhvr>
                                        <p:cTn id="37" dur="1" fill="hold">
                                          <p:stCondLst>
                                            <p:cond delay="0"/>
                                          </p:stCondLst>
                                        </p:cTn>
                                        <p:tgtEl>
                                          <p:spTgt spid="3078"/>
                                        </p:tgtEl>
                                        <p:attrNameLst>
                                          <p:attrName>style.visibility</p:attrName>
                                        </p:attrNameLst>
                                      </p:cBhvr>
                                      <p:to>
                                        <p:strVal val="visible"/>
                                      </p:to>
                                    </p:set>
                                    <p:animEffect transition="in" filter="fade">
                                      <p:cBhvr>
                                        <p:cTn id="38" dur="500"/>
                                        <p:tgtEl>
                                          <p:spTgt spid="307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500"/>
                                        <p:tgtEl>
                                          <p:spTgt spid="3074"/>
                                        </p:tgtEl>
                                      </p:cBhvr>
                                    </p:animEffect>
                                  </p:childTnLst>
                                </p:cTn>
                              </p:par>
                              <p:par>
                                <p:cTn id="48" presetID="10" presetClass="entr" presetSubtype="0" fill="hold" nodeType="withEffect">
                                  <p:stCondLst>
                                    <p:cond delay="0"/>
                                  </p:stCondLst>
                                  <p:childTnLst>
                                    <p:set>
                                      <p:cBhvr>
                                        <p:cTn id="49" dur="1" fill="hold">
                                          <p:stCondLst>
                                            <p:cond delay="0"/>
                                          </p:stCondLst>
                                        </p:cTn>
                                        <p:tgtEl>
                                          <p:spTgt spid="3079"/>
                                        </p:tgtEl>
                                        <p:attrNameLst>
                                          <p:attrName>style.visibility</p:attrName>
                                        </p:attrNameLst>
                                      </p:cBhvr>
                                      <p:to>
                                        <p:strVal val="visible"/>
                                      </p:to>
                                    </p:set>
                                    <p:animEffect transition="in" filter="fade">
                                      <p:cBhvr>
                                        <p:cTn id="50" dur="500"/>
                                        <p:tgtEl>
                                          <p:spTgt spid="3079"/>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wipe(left)">
                                      <p:cBhvr>
                                        <p:cTn id="5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860" y="638399"/>
            <a:ext cx="2687931" cy="769441"/>
          </a:xfrm>
          <a:prstGeom prst="rect">
            <a:avLst/>
          </a:prstGeom>
          <a:noFill/>
        </p:spPr>
        <p:txBody>
          <a:bodyPr wrap="square" rtlCol="0">
            <a:spAutoFit/>
          </a:bodyPr>
          <a:lstStyle/>
          <a:p>
            <a:pPr algn="ctr"/>
            <a:r>
              <a:rPr lang="ro-RO" sz="4400" b="1" smtClean="0">
                <a:ln w="24500" cmpd="dbl">
                  <a:solidFill>
                    <a:srgbClr val="352311"/>
                  </a:solidFill>
                  <a:prstDash val="solid"/>
                  <a:miter lim="800000"/>
                </a:ln>
                <a:gradFill>
                  <a:gsLst>
                    <a:gs pos="10000">
                      <a:srgbClr val="ECD9C6"/>
                    </a:gs>
                    <a:gs pos="60000">
                      <a:srgbClr val="E3C7AB"/>
                    </a:gs>
                    <a:gs pos="100000">
                      <a:srgbClr val="E0C0A0"/>
                    </a:gs>
                  </a:gsLst>
                  <a:lin ang="5400000"/>
                </a:gradFill>
                <a:effectLst>
                  <a:outerShdw blurRad="38100" dist="38100" dir="7020000" algn="tl">
                    <a:srgbClr val="000000">
                      <a:alpha val="35000"/>
                    </a:srgbClr>
                  </a:outerShdw>
                </a:effectLst>
              </a:rPr>
              <a:t>ILIE</a:t>
            </a:r>
            <a:r>
              <a:rPr lang="ro-RO" sz="4400" b="1" smtClean="0">
                <a:ln w="24500" cmpd="dbl">
                  <a:solidFill>
                    <a:srgbClr val="352311"/>
                  </a:solidFill>
                  <a:prstDash val="solid"/>
                  <a:miter lim="800000"/>
                </a:ln>
                <a:gradFill>
                  <a:gsLst>
                    <a:gs pos="10000">
                      <a:srgbClr val="ECD9C6"/>
                    </a:gs>
                    <a:gs pos="60000">
                      <a:srgbClr val="E3C7AB"/>
                    </a:gs>
                    <a:gs pos="100000">
                      <a:srgbClr val="E0C0A0"/>
                    </a:gs>
                  </a:gsLst>
                  <a:lin ang="5400000"/>
                </a:gradFill>
                <a:effectLst>
                  <a:outerShdw blurRad="38100" dist="38100" dir="7020000" algn="tl">
                    <a:srgbClr val="000000">
                      <a:alpha val="35000"/>
                    </a:srgbClr>
                  </a:outerShdw>
                </a:effectLst>
              </a:rPr>
              <a:t> (</a:t>
            </a:r>
            <a:r>
              <a:rPr lang="ro-RO" sz="4400" b="1" smtClean="0">
                <a:ln w="24500" cmpd="dbl">
                  <a:solidFill>
                    <a:srgbClr val="352311"/>
                  </a:solidFill>
                  <a:prstDash val="solid"/>
                  <a:miter lim="800000"/>
                </a:ln>
                <a:gradFill>
                  <a:gsLst>
                    <a:gs pos="10000">
                      <a:srgbClr val="ECD9C6"/>
                    </a:gs>
                    <a:gs pos="60000">
                      <a:srgbClr val="E3C7AB"/>
                    </a:gs>
                    <a:gs pos="100000">
                      <a:srgbClr val="E0C0A0"/>
                    </a:gs>
                  </a:gsLst>
                  <a:lin ang="5400000"/>
                </a:gradFill>
                <a:effectLst>
                  <a:outerShdw blurRad="38100" dist="38100" dir="7020000" algn="tl">
                    <a:srgbClr val="000000">
                      <a:alpha val="35000"/>
                    </a:srgbClr>
                  </a:outerShdw>
                </a:effectLst>
              </a:rPr>
              <a:t>II</a:t>
            </a:r>
            <a:r>
              <a:rPr lang="ro-RO" sz="4400" b="1" smtClean="0">
                <a:ln w="24500" cmpd="dbl">
                  <a:solidFill>
                    <a:srgbClr val="352311"/>
                  </a:solidFill>
                  <a:prstDash val="solid"/>
                  <a:miter lim="800000"/>
                </a:ln>
                <a:gradFill>
                  <a:gsLst>
                    <a:gs pos="10000">
                      <a:srgbClr val="ECD9C6"/>
                    </a:gs>
                    <a:gs pos="60000">
                      <a:srgbClr val="E3C7AB"/>
                    </a:gs>
                    <a:gs pos="100000">
                      <a:srgbClr val="E0C0A0"/>
                    </a:gs>
                  </a:gsLst>
                  <a:lin ang="5400000"/>
                </a:gradFill>
                <a:effectLst>
                  <a:outerShdw blurRad="38100" dist="38100" dir="7020000" algn="tl">
                    <a:srgbClr val="000000">
                      <a:alpha val="35000"/>
                    </a:srgbClr>
                  </a:outerShdw>
                </a:effectLst>
              </a:rPr>
              <a:t>)</a:t>
            </a:r>
            <a:endParaRPr lang="ro-RO" sz="4400" b="1">
              <a:ln w="24500" cmpd="dbl">
                <a:solidFill>
                  <a:srgbClr val="352311"/>
                </a:solidFill>
                <a:prstDash val="solid"/>
                <a:miter lim="800000"/>
              </a:ln>
              <a:gradFill>
                <a:gsLst>
                  <a:gs pos="10000">
                    <a:srgbClr val="ECD9C6"/>
                  </a:gs>
                  <a:gs pos="60000">
                    <a:srgbClr val="E3C7AB"/>
                  </a:gs>
                  <a:gs pos="100000">
                    <a:srgbClr val="E0C0A0"/>
                  </a:gs>
                </a:gsLst>
                <a:lin ang="5400000"/>
              </a:gradFill>
              <a:effectLst>
                <a:outerShdw blurRad="38100" dist="38100" dir="7020000" algn="tl">
                  <a:srgbClr val="000000">
                    <a:alpha val="35000"/>
                  </a:srgbClr>
                </a:outerShdw>
              </a:effectLst>
            </a:endParaRPr>
          </a:p>
        </p:txBody>
      </p:sp>
      <p:sp>
        <p:nvSpPr>
          <p:cNvPr id="3" name="2 Rectángulo"/>
          <p:cNvSpPr/>
          <p:nvPr/>
        </p:nvSpPr>
        <p:spPr>
          <a:xfrm>
            <a:off x="2699792" y="422954"/>
            <a:ext cx="6444208" cy="1200329"/>
          </a:xfrm>
          <a:prstGeom prst="rect">
            <a:avLst/>
          </a:prstGeom>
        </p:spPr>
        <p:txBody>
          <a:bodyPr wrap="square">
            <a:spAutoFit/>
          </a:bodyPr>
          <a:lstStyle/>
          <a:p>
            <a:r>
              <a:rPr lang="ro-RO" b="1" dirty="0" smtClean="0">
                <a:solidFill>
                  <a:srgbClr val="D3A77B"/>
                </a:solidFill>
                <a:latin typeface="Comic Sans MS" pitchFamily="66" charset="0"/>
              </a:rPr>
              <a:t>«Ascultă-mă, Doamne, ascultă-mă, pentru ca să cunoască poporul acesta că Tu, Doamne, eşti adevăratul Dumnezeu, şi să le întorci astfel inima spre bine!» </a:t>
            </a:r>
            <a:r>
              <a:rPr lang="ro-RO" sz="1100" b="1" dirty="0" smtClean="0">
                <a:solidFill>
                  <a:srgbClr val="D3A77B"/>
                </a:solidFill>
                <a:latin typeface="Comic Sans MS" pitchFamily="66" charset="0"/>
              </a:rPr>
              <a:t>(1 Împărați 18:37)</a:t>
            </a:r>
            <a:endParaRPr lang="ro-RO" sz="1100" b="1" dirty="0">
              <a:solidFill>
                <a:srgbClr val="D3A77B"/>
              </a:solidFill>
              <a:latin typeface="Comic Sans MS" pitchFamily="66" charset="0"/>
            </a:endParaRPr>
          </a:p>
        </p:txBody>
      </p:sp>
      <p:sp>
        <p:nvSpPr>
          <p:cNvPr id="4" name="3 CuadroTexto"/>
          <p:cNvSpPr txBox="1"/>
          <p:nvPr/>
        </p:nvSpPr>
        <p:spPr>
          <a:xfrm>
            <a:off x="107504" y="1988840"/>
            <a:ext cx="4680520" cy="4385816"/>
          </a:xfrm>
          <a:prstGeom prst="rect">
            <a:avLst/>
          </a:prstGeom>
          <a:noFill/>
        </p:spPr>
        <p:txBody>
          <a:bodyPr wrap="square" rtlCol="0">
            <a:spAutoFit/>
          </a:bodyPr>
          <a:lstStyle/>
          <a:p>
            <a:pPr>
              <a:spcBef>
                <a:spcPts val="600"/>
              </a:spcBef>
            </a:pPr>
            <a:r>
              <a:rPr lang="ro-RO" sz="2200" b="1" dirty="0" smtClean="0">
                <a:solidFill>
                  <a:srgbClr val="FFFF99"/>
                </a:solidFill>
                <a:effectLst>
                  <a:outerShdw blurRad="50800" dist="50800" dir="5400000" algn="ctr" rotWithShape="0">
                    <a:schemeClr val="tx1"/>
                  </a:outerShdw>
                </a:effectLst>
              </a:rPr>
              <a:t>Rugăciunea lui Ilie prezintă practic modul în care Dumnezeu acționează în inimile noastre. </a:t>
            </a:r>
          </a:p>
          <a:p>
            <a:pPr>
              <a:spcBef>
                <a:spcPts val="600"/>
              </a:spcBef>
            </a:pPr>
            <a:r>
              <a:rPr lang="ro-RO" sz="2200" b="1" dirty="0" smtClean="0">
                <a:solidFill>
                  <a:srgbClr val="FFFF99"/>
                </a:solidFill>
                <a:effectLst>
                  <a:outerShdw blurRad="50800" dist="50800" dir="5400000" algn="ctr" rotWithShape="0">
                    <a:schemeClr val="tx1"/>
                  </a:outerShdw>
                </a:effectLst>
              </a:rPr>
              <a:t>Noi nu putem nicidecum să ne schimbăm sentimentele încât să iubim binele și să urâm păcatul. </a:t>
            </a:r>
          </a:p>
          <a:p>
            <a:pPr>
              <a:spcBef>
                <a:spcPts val="600"/>
              </a:spcBef>
            </a:pPr>
            <a:r>
              <a:rPr lang="ro-RO" sz="2200" b="1" dirty="0" smtClean="0">
                <a:solidFill>
                  <a:srgbClr val="FFFF99"/>
                </a:solidFill>
                <a:effectLst>
                  <a:outerShdw blurRad="50800" dist="50800" dir="5400000" algn="ctr" rotWithShape="0">
                    <a:schemeClr val="tx1"/>
                  </a:outerShdw>
                </a:effectLst>
              </a:rPr>
              <a:t>Cu toate acestea, dacă ne punem în mâinile lui Dumnezeu și alegem să ne întoarcem la El, Duhul Sfânt va face această </a:t>
            </a:r>
            <a:r>
              <a:rPr lang="ro-RO" sz="2200" b="1" dirty="0" smtClean="0">
                <a:solidFill>
                  <a:srgbClr val="FFFF99"/>
                </a:solidFill>
                <a:effectLst>
                  <a:outerShdw blurRad="50800" dist="50800" dir="5400000" algn="ctr" rotWithShape="0">
                    <a:schemeClr val="tx1"/>
                  </a:outerShdw>
                </a:effectLst>
              </a:rPr>
              <a:t>lucrare, </a:t>
            </a:r>
            <a:r>
              <a:rPr lang="ro-RO" sz="2200" b="1" dirty="0" smtClean="0">
                <a:solidFill>
                  <a:srgbClr val="FFFF99"/>
                </a:solidFill>
                <a:effectLst>
                  <a:outerShdw blurRad="50800" dist="50800" dir="5400000" algn="ctr" rotWithShape="0">
                    <a:schemeClr val="tx1"/>
                  </a:outerShdw>
                </a:effectLst>
              </a:rPr>
              <a:t>transformându-ne în oameni noi. Făpturi noi ale împărăției cerurilor. </a:t>
            </a:r>
          </a:p>
        </p:txBody>
      </p:sp>
    </p:spTree>
    <p:extLst>
      <p:ext uri="{BB962C8B-B14F-4D97-AF65-F5344CB8AC3E}">
        <p14:creationId xmlns:p14="http://schemas.microsoft.com/office/powerpoint/2010/main" xmlns="" val="1885354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102" name="Picture 6" descr="G:\Dibujos\Ezequias\Inviato di Sennacherib schernisce Geova p. 957 2.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5496" y="1130784"/>
            <a:ext cx="2379481" cy="24422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4852" y="156845"/>
            <a:ext cx="2828956" cy="769441"/>
          </a:xfrm>
          <a:prstGeom prst="rect">
            <a:avLst/>
          </a:prstGeom>
          <a:noFill/>
        </p:spPr>
        <p:txBody>
          <a:bodyPr wrap="square" rtlCol="0">
            <a:spAutoFit/>
          </a:bodyPr>
          <a:lstStyle/>
          <a:p>
            <a:pPr algn="ctr"/>
            <a:r>
              <a:rPr lang="ro-RO" sz="4400" b="1" smtClean="0">
                <a:ln w="24500" cmpd="dbl">
                  <a:solidFill>
                    <a:schemeClr val="accent1">
                      <a:lumMod val="50000"/>
                    </a:schemeClr>
                  </a:solidFill>
                  <a:prstDash val="solid"/>
                  <a:miter lim="800000"/>
                </a:ln>
                <a:gradFill>
                  <a:gsLst>
                    <a:gs pos="10000">
                      <a:schemeClr val="accent1">
                        <a:lumMod val="20000"/>
                        <a:lumOff val="80000"/>
                      </a:schemeClr>
                    </a:gs>
                    <a:gs pos="60000">
                      <a:schemeClr val="accent1">
                        <a:lumMod val="40000"/>
                        <a:lumOff val="60000"/>
                      </a:schemeClr>
                    </a:gs>
                    <a:gs pos="100000">
                      <a:schemeClr val="accent1">
                        <a:lumMod val="60000"/>
                        <a:lumOff val="40000"/>
                      </a:schemeClr>
                    </a:gs>
                  </a:gsLst>
                  <a:lin ang="5400000"/>
                </a:gradFill>
                <a:effectLst>
                  <a:outerShdw blurRad="38100" dist="38100" dir="7020000" algn="tl">
                    <a:srgbClr val="000000">
                      <a:alpha val="35000"/>
                    </a:srgbClr>
                  </a:outerShdw>
                </a:effectLst>
              </a:rPr>
              <a:t>EZECHIA</a:t>
            </a:r>
            <a:endParaRPr lang="ro-RO" sz="4400" b="1">
              <a:ln w="24500" cmpd="dbl">
                <a:solidFill>
                  <a:schemeClr val="accent1">
                    <a:lumMod val="50000"/>
                  </a:schemeClr>
                </a:solidFill>
                <a:prstDash val="solid"/>
                <a:miter lim="800000"/>
              </a:ln>
              <a:gradFill>
                <a:gsLst>
                  <a:gs pos="10000">
                    <a:schemeClr val="accent1">
                      <a:lumMod val="20000"/>
                      <a:lumOff val="80000"/>
                    </a:schemeClr>
                  </a:gs>
                  <a:gs pos="60000">
                    <a:schemeClr val="accent1">
                      <a:lumMod val="40000"/>
                      <a:lumOff val="60000"/>
                    </a:schemeClr>
                  </a:gs>
                  <a:gs pos="100000">
                    <a:schemeClr val="accent1">
                      <a:lumMod val="60000"/>
                      <a:lumOff val="40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2843808" y="79901"/>
            <a:ext cx="6264696" cy="923330"/>
          </a:xfrm>
          <a:prstGeom prst="rect">
            <a:avLst/>
          </a:prstGeom>
        </p:spPr>
        <p:txBody>
          <a:bodyPr wrap="square">
            <a:spAutoFit/>
          </a:bodyPr>
          <a:lstStyle/>
          <a:p>
            <a:r>
              <a:rPr lang="ro-RO" b="1" dirty="0" smtClean="0">
                <a:solidFill>
                  <a:schemeClr val="accent1">
                    <a:lumMod val="50000"/>
                  </a:schemeClr>
                </a:solidFill>
                <a:latin typeface="Comic Sans MS" pitchFamily="66" charset="0"/>
              </a:rPr>
              <a:t>«Pe cine ai batjocorit şi ai ocărât tu? Împotriva cui ai ridicat glasul? Şi împotriva cui ţi-ai ridicat ochii? Împotriva Sfântului lui Israel!» </a:t>
            </a:r>
            <a:r>
              <a:rPr lang="ro-RO" sz="1100" b="1" dirty="0" smtClean="0">
                <a:solidFill>
                  <a:schemeClr val="accent1">
                    <a:lumMod val="50000"/>
                  </a:schemeClr>
                </a:solidFill>
                <a:latin typeface="Comic Sans MS" pitchFamily="66" charset="0"/>
              </a:rPr>
              <a:t>(2 Împărați 19:22)</a:t>
            </a:r>
            <a:endParaRPr lang="ro-RO" b="1" dirty="0">
              <a:solidFill>
                <a:schemeClr val="accent1">
                  <a:lumMod val="50000"/>
                </a:schemeClr>
              </a:solidFill>
              <a:latin typeface="Comic Sans MS" pitchFamily="66" charset="0"/>
            </a:endParaRPr>
          </a:p>
        </p:txBody>
      </p:sp>
      <p:sp>
        <p:nvSpPr>
          <p:cNvPr id="4" name="3 CuadroTexto"/>
          <p:cNvSpPr txBox="1"/>
          <p:nvPr/>
        </p:nvSpPr>
        <p:spPr>
          <a:xfrm>
            <a:off x="2229100" y="1052736"/>
            <a:ext cx="6663379" cy="1015663"/>
          </a:xfrm>
          <a:prstGeom prst="rect">
            <a:avLst/>
          </a:prstGeom>
          <a:noFill/>
        </p:spPr>
        <p:txBody>
          <a:bodyPr wrap="square" rtlCol="0">
            <a:spAutoFit/>
          </a:bodyPr>
          <a:lstStyle/>
          <a:p>
            <a:pPr>
              <a:spcBef>
                <a:spcPts val="600"/>
              </a:spcBef>
            </a:pPr>
            <a:r>
              <a:rPr lang="ro-RO" sz="2000" b="1" smtClean="0"/>
              <a:t>Aici avem un alt episod </a:t>
            </a:r>
            <a:r>
              <a:rPr lang="ro-RO" sz="2000" b="1" smtClean="0"/>
              <a:t>al </a:t>
            </a:r>
            <a:r>
              <a:rPr lang="ro-RO" sz="2000" b="1" smtClean="0"/>
              <a:t>conflictului</a:t>
            </a:r>
            <a:r>
              <a:rPr lang="ro-RO" sz="2000" b="1" smtClean="0"/>
              <a:t>. Asiria, care </a:t>
            </a:r>
            <a:r>
              <a:rPr lang="ro-RO" sz="2000" b="1" smtClean="0"/>
              <a:t>a distrus deja regatul lui Israel, își trimitea trupele împotriva regatului lui Iuda</a:t>
            </a:r>
            <a:r>
              <a:rPr lang="ro-RO" sz="2000" b="1" smtClean="0"/>
              <a:t>. </a:t>
            </a:r>
            <a:endParaRPr lang="ro-RO" sz="2000" b="1" smtClean="0"/>
          </a:p>
        </p:txBody>
      </p:sp>
      <p:pic>
        <p:nvPicPr>
          <p:cNvPr id="4099" name="Picture 3" descr="G:\Dibujos\Ezequias\Hecho\Ezequias.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6256499" y="1988840"/>
            <a:ext cx="2779997" cy="2613198"/>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3" name="Picture 7" descr="\\EUNICE\FondosTematicos\Ezequias\Angel-destroying-Assyrians.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79512" y="4467630"/>
            <a:ext cx="2674044" cy="2273738"/>
          </a:xfrm>
          <a:prstGeom prst="rect">
            <a:avLst/>
          </a:prstGeom>
          <a:ln w="88900" cap="sq" cmpd="thickThin">
            <a:solidFill>
              <a:schemeClr val="accent1">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274284" y="3356992"/>
            <a:ext cx="3982215" cy="1015663"/>
          </a:xfrm>
          <a:prstGeom prst="rect">
            <a:avLst/>
          </a:prstGeom>
        </p:spPr>
        <p:txBody>
          <a:bodyPr wrap="square">
            <a:spAutoFit/>
          </a:bodyPr>
          <a:lstStyle/>
          <a:p>
            <a:pPr lvl="0">
              <a:spcBef>
                <a:spcPts val="600"/>
              </a:spcBef>
            </a:pPr>
            <a:r>
              <a:rPr lang="ro-RO" sz="2000" b="1" smtClean="0">
                <a:solidFill>
                  <a:prstClr val="black"/>
                </a:solidFill>
              </a:rPr>
              <a:t>Conștient </a:t>
            </a:r>
            <a:r>
              <a:rPr lang="ro-RO" sz="2000" b="1" smtClean="0">
                <a:solidFill>
                  <a:prstClr val="black"/>
                </a:solidFill>
              </a:rPr>
              <a:t>că bătălia nu era a lui, ci a lui Dumnezeu, Ezechia s-a întors la El în rugăciune</a:t>
            </a:r>
            <a:r>
              <a:rPr lang="ro-RO" sz="2000" b="1" smtClean="0">
                <a:solidFill>
                  <a:prstClr val="black"/>
                </a:solidFill>
              </a:rPr>
              <a:t>. </a:t>
            </a:r>
            <a:endParaRPr lang="ro-RO" sz="2000" b="1">
              <a:solidFill>
                <a:prstClr val="black"/>
              </a:solidFill>
            </a:endParaRPr>
          </a:p>
        </p:txBody>
      </p:sp>
      <p:sp>
        <p:nvSpPr>
          <p:cNvPr id="6" name="5 Rectángulo"/>
          <p:cNvSpPr/>
          <p:nvPr/>
        </p:nvSpPr>
        <p:spPr>
          <a:xfrm>
            <a:off x="3059832" y="4746342"/>
            <a:ext cx="6084168" cy="1631216"/>
          </a:xfrm>
          <a:prstGeom prst="rect">
            <a:avLst/>
          </a:prstGeom>
        </p:spPr>
        <p:txBody>
          <a:bodyPr wrap="square">
            <a:spAutoFit/>
          </a:bodyPr>
          <a:lstStyle/>
          <a:p>
            <a:pPr lvl="0">
              <a:spcBef>
                <a:spcPts val="600"/>
              </a:spcBef>
            </a:pPr>
            <a:r>
              <a:rPr lang="ro-RO" sz="2000" b="1" smtClean="0">
                <a:solidFill>
                  <a:prstClr val="black"/>
                </a:solidFill>
              </a:rPr>
              <a:t>Răspunsul a venit repede. Isaia a profetizat înfrîngerea Asiriei de către mâna lui Dumnezeu. Nici un om nu urma să lupte în acest caz. Îngerul lui Iehova a fugărit oștirea asiriană. Chiar Sanherib s-a întors în Asiria pentru a-și întâlni moartea în mâinile propriilor fii</a:t>
            </a:r>
            <a:r>
              <a:rPr lang="ro-RO" sz="2000" b="1" smtClean="0">
                <a:solidFill>
                  <a:prstClr val="black"/>
                </a:solidFill>
              </a:rPr>
              <a:t>. </a:t>
            </a:r>
            <a:endParaRPr lang="ro-RO" sz="2000" b="1">
              <a:solidFill>
                <a:prstClr val="black"/>
              </a:solidFill>
            </a:endParaRPr>
          </a:p>
        </p:txBody>
      </p:sp>
      <p:sp>
        <p:nvSpPr>
          <p:cNvPr id="7" name="6 Rectángulo"/>
          <p:cNvSpPr/>
          <p:nvPr/>
        </p:nvSpPr>
        <p:spPr>
          <a:xfrm>
            <a:off x="2274284" y="2050976"/>
            <a:ext cx="4097916" cy="1323439"/>
          </a:xfrm>
          <a:prstGeom prst="rect">
            <a:avLst/>
          </a:prstGeom>
        </p:spPr>
        <p:txBody>
          <a:bodyPr wrap="square">
            <a:spAutoFit/>
          </a:bodyPr>
          <a:lstStyle/>
          <a:p>
            <a:pPr lvl="0">
              <a:spcBef>
                <a:spcPts val="600"/>
              </a:spcBef>
            </a:pPr>
            <a:r>
              <a:rPr lang="ro-RO" sz="2000" b="1" smtClean="0">
                <a:solidFill>
                  <a:prstClr val="black"/>
                </a:solidFill>
              </a:rPr>
              <a:t>Prin gura regelui Sanherib s-a lansat provocarea adevăratului </a:t>
            </a:r>
            <a:r>
              <a:rPr lang="ro-RO" sz="2000" b="1" smtClean="0">
                <a:solidFill>
                  <a:prstClr val="black"/>
                </a:solidFill>
              </a:rPr>
              <a:t>Dumnezeu</a:t>
            </a:r>
            <a:r>
              <a:rPr lang="ro-RO" sz="2000" b="1" smtClean="0">
                <a:solidFill>
                  <a:prstClr val="black"/>
                </a:solidFill>
              </a:rPr>
              <a:t>.</a:t>
            </a:r>
            <a:r>
              <a:rPr lang="ro-RO" sz="2000" b="1" smtClean="0">
                <a:solidFill>
                  <a:prstClr val="black"/>
                </a:solidFill>
              </a:rPr>
              <a:t> Va </a:t>
            </a:r>
            <a:r>
              <a:rPr lang="ro-RO" sz="2000" b="1" smtClean="0">
                <a:solidFill>
                  <a:prstClr val="black"/>
                </a:solidFill>
              </a:rPr>
              <a:t>fi El capabil să le învingă zeii care le-au oferit </a:t>
            </a:r>
            <a:r>
              <a:rPr lang="ro-RO" sz="2000" b="1" smtClean="0">
                <a:solidFill>
                  <a:prstClr val="black"/>
                </a:solidFill>
              </a:rPr>
              <a:t>atâtea </a:t>
            </a:r>
            <a:r>
              <a:rPr lang="ro-RO" sz="2000" b="1" smtClean="0">
                <a:solidFill>
                  <a:prstClr val="black"/>
                </a:solidFill>
              </a:rPr>
              <a:t>victorii?</a:t>
            </a:r>
            <a:endParaRPr lang="ro-RO" sz="2000" b="1">
              <a:solidFill>
                <a:prstClr val="black"/>
              </a:solidFill>
            </a:endParaRPr>
          </a:p>
        </p:txBody>
      </p:sp>
    </p:spTree>
    <p:extLst>
      <p:ext uri="{BB962C8B-B14F-4D97-AF65-F5344CB8AC3E}">
        <p14:creationId xmlns:p14="http://schemas.microsoft.com/office/powerpoint/2010/main" xmlns="" val="3470046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102"/>
                                        </p:tgtEl>
                                        <p:attrNameLst>
                                          <p:attrName>style.visibility</p:attrName>
                                        </p:attrNameLst>
                                      </p:cBhvr>
                                      <p:to>
                                        <p:strVal val="visible"/>
                                      </p:to>
                                    </p:set>
                                    <p:animEffect transition="in" filter="wipe(right)">
                                      <p:cBhvr>
                                        <p:cTn id="33" dur="500"/>
                                        <p:tgtEl>
                                          <p:spTgt spid="410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right)">
                                      <p:cBhvr>
                                        <p:cTn id="41" dur="500"/>
                                        <p:tgtEl>
                                          <p:spTgt spid="5"/>
                                        </p:tgtEl>
                                      </p:cBhvr>
                                    </p:animEffect>
                                  </p:childTnLst>
                                </p:cTn>
                              </p:par>
                              <p:par>
                                <p:cTn id="42" presetID="22" presetClass="entr" presetSubtype="8" fill="hold" nodeType="withEffect">
                                  <p:stCondLst>
                                    <p:cond delay="0"/>
                                  </p:stCondLst>
                                  <p:childTnLst>
                                    <p:set>
                                      <p:cBhvr>
                                        <p:cTn id="43" dur="1" fill="hold">
                                          <p:stCondLst>
                                            <p:cond delay="0"/>
                                          </p:stCondLst>
                                        </p:cTn>
                                        <p:tgtEl>
                                          <p:spTgt spid="4099"/>
                                        </p:tgtEl>
                                        <p:attrNameLst>
                                          <p:attrName>style.visibility</p:attrName>
                                        </p:attrNameLst>
                                      </p:cBhvr>
                                      <p:to>
                                        <p:strVal val="visible"/>
                                      </p:to>
                                    </p:set>
                                    <p:animEffect transition="in" filter="wipe(left)">
                                      <p:cBhvr>
                                        <p:cTn id="44" dur="500"/>
                                        <p:tgtEl>
                                          <p:spTgt spid="409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103"/>
                                        </p:tgtEl>
                                        <p:attrNameLst>
                                          <p:attrName>style.visibility</p:attrName>
                                        </p:attrNameLst>
                                      </p:cBhvr>
                                      <p:to>
                                        <p:strVal val="visible"/>
                                      </p:to>
                                    </p:set>
                                    <p:animEffect transition="in" filter="wipe(right)">
                                      <p:cBhvr>
                                        <p:cTn id="49" dur="500"/>
                                        <p:tgtEl>
                                          <p:spTgt spid="410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520" y="727531"/>
            <a:ext cx="8640961" cy="5693866"/>
          </a:xfrm>
          <a:prstGeom prst="rect">
            <a:avLst/>
          </a:prstGeom>
        </p:spPr>
        <p:txBody>
          <a:bodyPr wrap="square">
            <a:spAutoFit/>
          </a:bodyPr>
          <a:lstStyle/>
          <a:p>
            <a:pPr indent="269875" algn="just"/>
            <a:r>
              <a:rPr lang="ro-RO" sz="2600" smtClean="0">
                <a:solidFill>
                  <a:schemeClr val="accent4">
                    <a:lumMod val="40000"/>
                    <a:lumOff val="60000"/>
                  </a:schemeClr>
                </a:solidFill>
                <a:effectLst>
                  <a:glow rad="127000">
                    <a:schemeClr val="tx1"/>
                  </a:glow>
                </a:effectLst>
                <a:latin typeface="Cooper Black" pitchFamily="18" charset="0"/>
              </a:rPr>
              <a:t>«</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Nu scutit de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încercare</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ci în mijlocul ei se dezvoltă caracterul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creștin</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Dând piept cu refuzul și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împotrivirea</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urmașul lui Hristos ajunge la o mai mare veghere și la o mai serioasă rugăciune către Ajutorul cel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puternic</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Cercările cele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aspre</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îndurate prin harul lui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Dumnezeu</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dezvoltă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răbdare</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vigilență</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putere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morală</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cum și o profundă și dăinuitoare încredere în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Dumnezeu</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Triumful credinței este ceea ce-l face în stare pe cel care o trăiește să sufere și să fie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tare</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să se supună și astfel să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biruiască</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să fie dat morții toată ziua și totuși să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trăiască</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 să poarte crucea și astfel să câștige cununa </a:t>
            </a:r>
            <a:r>
              <a:rPr lang="ro-RO" sz="2800" b="1" smtClean="0">
                <a:solidFill>
                  <a:schemeClr val="accent4">
                    <a:lumMod val="40000"/>
                    <a:lumOff val="60000"/>
                  </a:schemeClr>
                </a:solidFill>
                <a:effectLst>
                  <a:glow rad="127000">
                    <a:schemeClr val="tx1"/>
                  </a:glow>
                </a:effectLst>
                <a:latin typeface="Arial" pitchFamily="34" charset="0"/>
                <a:cs typeface="Arial" pitchFamily="34" charset="0"/>
              </a:rPr>
              <a:t>slavei.</a:t>
            </a:r>
            <a:r>
              <a:rPr lang="ro-RO" sz="2600" smtClean="0">
                <a:solidFill>
                  <a:schemeClr val="accent4">
                    <a:lumMod val="40000"/>
                    <a:lumOff val="60000"/>
                  </a:schemeClr>
                </a:solidFill>
                <a:effectLst>
                  <a:glow rad="127000">
                    <a:schemeClr val="tx1"/>
                  </a:glow>
                </a:effectLst>
                <a:latin typeface="Cooper Black" pitchFamily="18" charset="0"/>
              </a:rPr>
              <a:t>»</a:t>
            </a:r>
            <a:endParaRPr lang="ro-RO" sz="2600">
              <a:solidFill>
                <a:schemeClr val="accent4">
                  <a:lumMod val="40000"/>
                  <a:lumOff val="60000"/>
                </a:schemeClr>
              </a:solidFill>
              <a:effectLst>
                <a:glow rad="127000">
                  <a:schemeClr val="tx1"/>
                </a:glow>
              </a:effectLst>
              <a:latin typeface="Cooper Black" pitchFamily="18" charset="0"/>
            </a:endParaRPr>
          </a:p>
        </p:txBody>
      </p:sp>
      <p:sp>
        <p:nvSpPr>
          <p:cNvPr id="3" name="2 CuadroTexto"/>
          <p:cNvSpPr txBox="1"/>
          <p:nvPr/>
        </p:nvSpPr>
        <p:spPr>
          <a:xfrm>
            <a:off x="5390687" y="6318612"/>
            <a:ext cx="3683381" cy="369332"/>
          </a:xfrm>
          <a:prstGeom prst="rect">
            <a:avLst/>
          </a:prstGeom>
          <a:noFill/>
        </p:spPr>
        <p:txBody>
          <a:bodyPr wrap="none" rtlCol="0">
            <a:spAutoFit/>
          </a:bodyPr>
          <a:lstStyle/>
          <a:p>
            <a:pPr algn="r"/>
            <a:r>
              <a:rPr lang="ro-RO" b="1" smtClean="0">
                <a:solidFill>
                  <a:schemeClr val="accent4">
                    <a:lumMod val="40000"/>
                    <a:lumOff val="60000"/>
                  </a:schemeClr>
                </a:solidFill>
              </a:rPr>
              <a:t>E.G.W. (</a:t>
            </a:r>
            <a:r>
              <a:rPr lang="ro-RO" b="1" smtClean="0">
                <a:solidFill>
                  <a:schemeClr val="accent4">
                    <a:lumMod val="40000"/>
                    <a:lumOff val="60000"/>
                  </a:schemeClr>
                </a:solidFill>
              </a:rPr>
              <a:t>Faptele </a:t>
            </a:r>
            <a:r>
              <a:rPr lang="ro-RO" b="1" smtClean="0">
                <a:solidFill>
                  <a:schemeClr val="accent4">
                    <a:lumMod val="40000"/>
                    <a:lumOff val="60000"/>
                  </a:schemeClr>
                </a:solidFill>
              </a:rPr>
              <a:t>apostolilor</a:t>
            </a:r>
            <a:r>
              <a:rPr lang="ro-RO" b="1" smtClean="0">
                <a:solidFill>
                  <a:schemeClr val="accent4">
                    <a:lumMod val="40000"/>
                    <a:lumOff val="60000"/>
                  </a:schemeClr>
                </a:solidFill>
              </a:rPr>
              <a:t>, </a:t>
            </a:r>
            <a:r>
              <a:rPr lang="ro-RO" b="1" smtClean="0">
                <a:solidFill>
                  <a:schemeClr val="accent4">
                    <a:lumMod val="40000"/>
                    <a:lumOff val="60000"/>
                  </a:schemeClr>
                </a:solidFill>
              </a:rPr>
              <a:t>pag</a:t>
            </a:r>
            <a:r>
              <a:rPr lang="ro-RO" b="1" smtClean="0">
                <a:solidFill>
                  <a:schemeClr val="accent4">
                    <a:lumMod val="40000"/>
                    <a:lumOff val="60000"/>
                  </a:schemeClr>
                </a:solidFill>
              </a:rPr>
              <a:t>. </a:t>
            </a:r>
            <a:r>
              <a:rPr lang="ro-RO" b="1" smtClean="0">
                <a:solidFill>
                  <a:schemeClr val="accent4">
                    <a:lumMod val="40000"/>
                    <a:lumOff val="60000"/>
                  </a:schemeClr>
                </a:solidFill>
              </a:rPr>
              <a:t>467)</a:t>
            </a:r>
            <a:endParaRPr lang="ro-RO" b="1">
              <a:solidFill>
                <a:schemeClr val="accent4">
                  <a:lumMod val="40000"/>
                  <a:lumOff val="60000"/>
                </a:schemeClr>
              </a:solidFill>
            </a:endParaRPr>
          </a:p>
        </p:txBody>
      </p:sp>
    </p:spTree>
    <p:extLst>
      <p:ext uri="{BB962C8B-B14F-4D97-AF65-F5344CB8AC3E}">
        <p14:creationId xmlns:p14="http://schemas.microsoft.com/office/powerpoint/2010/main" xmlns="" val="2062042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2355" y="361399"/>
            <a:ext cx="2424115" cy="769441"/>
          </a:xfrm>
          <a:prstGeom prst="rect">
            <a:avLst/>
          </a:prstGeom>
          <a:noFill/>
        </p:spPr>
        <p:txBody>
          <a:bodyPr wrap="square" rtlCol="0">
            <a:spAutoFit/>
          </a:bodyPr>
          <a:lstStyle/>
          <a:p>
            <a:pPr algn="ctr"/>
            <a:r>
              <a:rPr lang="ro-RO" sz="4400" b="1" smtClean="0">
                <a:ln w="24500" cmpd="dbl">
                  <a:solidFill>
                    <a:schemeClr val="bg2">
                      <a:lumMod val="10000"/>
                    </a:schemeClr>
                  </a:solidFill>
                  <a:prstDash val="solid"/>
                  <a:miter lim="800000"/>
                </a:ln>
                <a:gradFill>
                  <a:gsLst>
                    <a:gs pos="10000">
                      <a:schemeClr val="bg2">
                        <a:lumMod val="90000"/>
                      </a:schemeClr>
                    </a:gs>
                    <a:gs pos="60000">
                      <a:schemeClr val="bg2">
                        <a:lumMod val="75000"/>
                      </a:schemeClr>
                    </a:gs>
                    <a:gs pos="100000">
                      <a:schemeClr val="bg2">
                        <a:lumMod val="50000"/>
                      </a:schemeClr>
                    </a:gs>
                  </a:gsLst>
                  <a:lin ang="5400000"/>
                </a:gradFill>
                <a:effectLst>
                  <a:outerShdw blurRad="38100" dist="38100" dir="7020000" algn="tl">
                    <a:srgbClr val="000000">
                      <a:alpha val="35000"/>
                    </a:srgbClr>
                  </a:outerShdw>
                </a:effectLst>
              </a:rPr>
              <a:t>ESTERA</a:t>
            </a:r>
            <a:endParaRPr lang="ro-RO" sz="4400" b="1">
              <a:ln w="24500" cmpd="dbl">
                <a:solidFill>
                  <a:schemeClr val="bg2">
                    <a:lumMod val="10000"/>
                  </a:schemeClr>
                </a:solidFill>
                <a:prstDash val="solid"/>
                <a:miter lim="800000"/>
              </a:ln>
              <a:gradFill>
                <a:gsLst>
                  <a:gs pos="10000">
                    <a:schemeClr val="bg2">
                      <a:lumMod val="90000"/>
                    </a:schemeClr>
                  </a:gs>
                  <a:gs pos="60000">
                    <a:schemeClr val="bg2">
                      <a:lumMod val="75000"/>
                    </a:schemeClr>
                  </a:gs>
                  <a:gs pos="100000">
                    <a:schemeClr val="bg2">
                      <a:lumMod val="50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2411760" y="7456"/>
            <a:ext cx="6696744" cy="1477328"/>
          </a:xfrm>
          <a:prstGeom prst="rect">
            <a:avLst/>
          </a:prstGeom>
        </p:spPr>
        <p:txBody>
          <a:bodyPr wrap="square">
            <a:spAutoFit/>
          </a:bodyPr>
          <a:lstStyle/>
          <a:p>
            <a:r>
              <a:rPr lang="ro-RO" b="1" smtClean="0">
                <a:solidFill>
                  <a:schemeClr val="bg2">
                    <a:lumMod val="25000"/>
                  </a:schemeClr>
                </a:solidFill>
                <a:latin typeface="Comic Sans MS" pitchFamily="66" charset="0"/>
              </a:rPr>
              <a:t>«</a:t>
            </a:r>
            <a:r>
              <a:rPr lang="ro-RO" b="1" smtClean="0">
                <a:solidFill>
                  <a:schemeClr val="bg2">
                    <a:lumMod val="25000"/>
                  </a:schemeClr>
                </a:solidFill>
                <a:latin typeface="Comic Sans MS" pitchFamily="66" charset="0"/>
              </a:rPr>
              <a:t>Atunci Haman a zis împăratului </a:t>
            </a:r>
            <a:r>
              <a:rPr lang="ro-RO" b="1" smtClean="0">
                <a:solidFill>
                  <a:schemeClr val="bg2">
                    <a:lumMod val="25000"/>
                  </a:schemeClr>
                </a:solidFill>
                <a:latin typeface="Comic Sans MS" pitchFamily="66" charset="0"/>
              </a:rPr>
              <a:t>Ahaşveroş</a:t>
            </a:r>
            <a:r>
              <a:rPr lang="ro-RO" b="1" smtClean="0">
                <a:solidFill>
                  <a:schemeClr val="bg2">
                    <a:lumMod val="25000"/>
                  </a:schemeClr>
                </a:solidFill>
                <a:latin typeface="Comic Sans MS" pitchFamily="66" charset="0"/>
              </a:rPr>
              <a:t>: </a:t>
            </a:r>
            <a:r>
              <a:rPr lang="ro-RO" b="1" smtClean="0">
                <a:solidFill>
                  <a:schemeClr val="bg2">
                    <a:lumMod val="25000"/>
                  </a:schemeClr>
                </a:solidFill>
                <a:latin typeface="Comic Sans MS" pitchFamily="66" charset="0"/>
              </a:rPr>
              <a:t>„</a:t>
            </a:r>
            <a:r>
              <a:rPr lang="ro-RO" b="1" smtClean="0">
                <a:solidFill>
                  <a:schemeClr val="bg2">
                    <a:lumMod val="25000"/>
                  </a:schemeClr>
                </a:solidFill>
                <a:latin typeface="Comic Sans MS" pitchFamily="66" charset="0"/>
              </a:rPr>
              <a:t>În toate ţinuturile împărăţiei tale este risipit un popor deosebit între </a:t>
            </a:r>
            <a:r>
              <a:rPr lang="ro-RO" b="1" smtClean="0">
                <a:solidFill>
                  <a:schemeClr val="bg2">
                    <a:lumMod val="25000"/>
                  </a:schemeClr>
                </a:solidFill>
                <a:latin typeface="Comic Sans MS" pitchFamily="66" charset="0"/>
              </a:rPr>
              <a:t>popoare</a:t>
            </a:r>
            <a:r>
              <a:rPr lang="ro-RO" b="1" smtClean="0">
                <a:solidFill>
                  <a:schemeClr val="bg2">
                    <a:lumMod val="25000"/>
                  </a:schemeClr>
                </a:solidFill>
                <a:latin typeface="Comic Sans MS" pitchFamily="66" charset="0"/>
              </a:rPr>
              <a:t>, care are legi deosebite de ale tuturor popoarelor şi nu ţine legile </a:t>
            </a:r>
            <a:r>
              <a:rPr lang="ro-RO" b="1" smtClean="0">
                <a:solidFill>
                  <a:schemeClr val="bg2">
                    <a:lumMod val="25000"/>
                  </a:schemeClr>
                </a:solidFill>
                <a:latin typeface="Comic Sans MS" pitchFamily="66" charset="0"/>
              </a:rPr>
              <a:t>împăratului</a:t>
            </a:r>
            <a:r>
              <a:rPr lang="ro-RO" b="1" smtClean="0">
                <a:solidFill>
                  <a:schemeClr val="bg2">
                    <a:lumMod val="25000"/>
                  </a:schemeClr>
                </a:solidFill>
                <a:latin typeface="Comic Sans MS" pitchFamily="66" charset="0"/>
              </a:rPr>
              <a:t>. Nu este în folosul împăratului să-l lase </a:t>
            </a:r>
            <a:r>
              <a:rPr lang="ro-RO" b="1" smtClean="0">
                <a:solidFill>
                  <a:schemeClr val="bg2">
                    <a:lumMod val="25000"/>
                  </a:schemeClr>
                </a:solidFill>
                <a:latin typeface="Comic Sans MS" pitchFamily="66" charset="0"/>
              </a:rPr>
              <a:t>liniştit.</a:t>
            </a:r>
            <a:r>
              <a:rPr lang="ro-RO" b="1" smtClean="0">
                <a:solidFill>
                  <a:schemeClr val="bg2">
                    <a:lumMod val="25000"/>
                  </a:schemeClr>
                </a:solidFill>
                <a:latin typeface="Comic Sans MS" pitchFamily="66" charset="0"/>
              </a:rPr>
              <a:t>» </a:t>
            </a:r>
            <a:r>
              <a:rPr lang="ro-RO" sz="1100" b="1" smtClean="0">
                <a:solidFill>
                  <a:schemeClr val="bg2">
                    <a:lumMod val="25000"/>
                  </a:schemeClr>
                </a:solidFill>
                <a:latin typeface="Comic Sans MS" pitchFamily="66" charset="0"/>
              </a:rPr>
              <a:t>(Estera</a:t>
            </a:r>
            <a:r>
              <a:rPr lang="ro-RO" sz="1100" b="1" smtClean="0">
                <a:solidFill>
                  <a:schemeClr val="bg2">
                    <a:lumMod val="25000"/>
                  </a:schemeClr>
                </a:solidFill>
                <a:latin typeface="Comic Sans MS" pitchFamily="66" charset="0"/>
              </a:rPr>
              <a:t> </a:t>
            </a:r>
            <a:r>
              <a:rPr lang="ro-RO" sz="1100" b="1" smtClean="0">
                <a:solidFill>
                  <a:schemeClr val="bg2">
                    <a:lumMod val="25000"/>
                  </a:schemeClr>
                </a:solidFill>
                <a:latin typeface="Comic Sans MS" pitchFamily="66" charset="0"/>
              </a:rPr>
              <a:t>3:8)</a:t>
            </a:r>
            <a:endParaRPr lang="ro-RO" sz="1100" b="1">
              <a:solidFill>
                <a:schemeClr val="bg2">
                  <a:lumMod val="25000"/>
                </a:schemeClr>
              </a:solidFill>
              <a:latin typeface="Comic Sans MS" pitchFamily="66" charset="0"/>
            </a:endParaRPr>
          </a:p>
        </p:txBody>
      </p:sp>
      <p:sp>
        <p:nvSpPr>
          <p:cNvPr id="4" name="3 CuadroTexto"/>
          <p:cNvSpPr txBox="1"/>
          <p:nvPr/>
        </p:nvSpPr>
        <p:spPr>
          <a:xfrm>
            <a:off x="-36512" y="1412776"/>
            <a:ext cx="5465768" cy="2631490"/>
          </a:xfrm>
          <a:prstGeom prst="rect">
            <a:avLst/>
          </a:prstGeom>
          <a:noFill/>
        </p:spPr>
        <p:txBody>
          <a:bodyPr wrap="square" rtlCol="0">
            <a:spAutoFit/>
          </a:bodyPr>
          <a:lstStyle/>
          <a:p>
            <a:pPr>
              <a:spcBef>
                <a:spcPts val="600"/>
              </a:spcBef>
            </a:pPr>
            <a:r>
              <a:rPr lang="ro-RO" sz="2000" b="1" dirty="0" smtClean="0"/>
              <a:t>Haman îl ura pe Mardoheu pentru că acesta nu era dispus să i se închine așa cum o făceau ceilalți. </a:t>
            </a:r>
          </a:p>
          <a:p>
            <a:pPr>
              <a:spcBef>
                <a:spcPts val="600"/>
              </a:spcBef>
            </a:pPr>
            <a:r>
              <a:rPr lang="ro-RO" sz="2000" b="1" dirty="0" smtClean="0"/>
              <a:t>În spatele decretului de moarte stătea o problemă ce implica închinarea, o nouă luptă din Conflict. </a:t>
            </a:r>
            <a:r>
              <a:rPr lang="ro-RO" sz="2000" b="1" dirty="0" smtClean="0"/>
              <a:t>«</a:t>
            </a:r>
            <a:r>
              <a:rPr lang="ro-RO" sz="2000" b="1" dirty="0" smtClean="0">
                <a:latin typeface="Calibri" pitchFamily="34" charset="0"/>
              </a:rPr>
              <a:t>Satana, instigatorul ascuns al planului, încerca să-i șteargă de pe pământ pe aceia care păstrau cunoștința despre Dumnezeul cel adevărat.</a:t>
            </a:r>
            <a:r>
              <a:rPr lang="ro-RO" sz="2000" b="1" dirty="0" smtClean="0"/>
              <a:t>» </a:t>
            </a:r>
            <a:r>
              <a:rPr lang="ro-RO" sz="1600" b="1" dirty="0" smtClean="0"/>
              <a:t>(E.G.W., Profeți </a:t>
            </a:r>
            <a:r>
              <a:rPr lang="ro-RO" sz="1600" b="1" dirty="0" smtClean="0"/>
              <a:t>și </a:t>
            </a:r>
            <a:r>
              <a:rPr lang="ro-RO" sz="1600" b="1" dirty="0" smtClean="0"/>
              <a:t>regi , pag. 600)</a:t>
            </a:r>
            <a:r>
              <a:rPr lang="ro-RO" sz="2000" b="1" dirty="0" smtClean="0"/>
              <a:t>.</a:t>
            </a:r>
            <a:endParaRPr lang="ro-RO" sz="2000" b="1" dirty="0" smtClean="0"/>
          </a:p>
        </p:txBody>
      </p:sp>
      <p:pic>
        <p:nvPicPr>
          <p:cNvPr id="5123" name="Picture 3" descr="\\EUNICE\FondosTematicos\Ester\www-St-Takla-org--Bible-Slides-esther-1294.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5364088" y="1475994"/>
            <a:ext cx="3672409" cy="2457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5" name="Picture 5" descr="G:\Dibujos\Ester\Ester7 (4).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107504" y="4121211"/>
            <a:ext cx="1896898" cy="2677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6" name="Picture 6" descr="G:\Dibujos\Apocalipsis\Capitulo13\MARK-OF-THE-BEAST.jpg"/>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5398935" y="4085204"/>
            <a:ext cx="3637562" cy="2728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015714" y="4437112"/>
            <a:ext cx="3348374" cy="2246769"/>
          </a:xfrm>
          <a:prstGeom prst="rect">
            <a:avLst/>
          </a:prstGeom>
        </p:spPr>
        <p:txBody>
          <a:bodyPr wrap="square">
            <a:spAutoFit/>
          </a:bodyPr>
          <a:lstStyle/>
          <a:p>
            <a:pPr lvl="0">
              <a:spcBef>
                <a:spcPts val="600"/>
              </a:spcBef>
            </a:pPr>
            <a:r>
              <a:rPr lang="ro-RO" sz="2000" b="1" smtClean="0">
                <a:solidFill>
                  <a:prstClr val="black"/>
                </a:solidFill>
              </a:rPr>
              <a:t>Aceeași istorie se repetă în timpul sfârșitului. Satana va urmări rămășița fidelă</a:t>
            </a:r>
            <a:r>
              <a:rPr lang="ro-RO" sz="2000" b="1" smtClean="0">
                <a:solidFill>
                  <a:prstClr val="black"/>
                </a:solidFill>
              </a:rPr>
              <a:t>. </a:t>
            </a:r>
            <a:r>
              <a:rPr lang="ro-RO" sz="2000" b="1" smtClean="0">
                <a:solidFill>
                  <a:prstClr val="black"/>
                </a:solidFill>
              </a:rPr>
              <a:t>(</a:t>
            </a:r>
            <a:r>
              <a:rPr lang="ro-RO" sz="2000" b="1" smtClean="0">
                <a:solidFill>
                  <a:prstClr val="black"/>
                </a:solidFill>
              </a:rPr>
              <a:t>Apocalipsa </a:t>
            </a:r>
            <a:r>
              <a:rPr lang="ro-RO" sz="2000" b="1" smtClean="0">
                <a:solidFill>
                  <a:prstClr val="black"/>
                </a:solidFill>
              </a:rPr>
              <a:t>12:17) </a:t>
            </a:r>
            <a:r>
              <a:rPr lang="ro-RO" sz="2000" b="1" smtClean="0">
                <a:solidFill>
                  <a:prstClr val="black"/>
                </a:solidFill>
              </a:rPr>
              <a:t>și va trimite să fie uciși toți cei care nu i se vor </a:t>
            </a:r>
            <a:r>
              <a:rPr lang="ro-RO" sz="2000" b="1" smtClean="0">
                <a:solidFill>
                  <a:prstClr val="black"/>
                </a:solidFill>
              </a:rPr>
              <a:t>închina </a:t>
            </a:r>
            <a:r>
              <a:rPr lang="ro-RO" sz="2000" b="1" smtClean="0">
                <a:solidFill>
                  <a:prstClr val="black"/>
                </a:solidFill>
              </a:rPr>
              <a:t>(Apocalipsa</a:t>
            </a:r>
            <a:r>
              <a:rPr lang="ro-RO" sz="2000" b="1" smtClean="0">
                <a:solidFill>
                  <a:prstClr val="black"/>
                </a:solidFill>
              </a:rPr>
              <a:t> </a:t>
            </a:r>
            <a:r>
              <a:rPr lang="ro-RO" sz="2000" b="1" smtClean="0">
                <a:solidFill>
                  <a:prstClr val="black"/>
                </a:solidFill>
              </a:rPr>
              <a:t>13:15).</a:t>
            </a:r>
            <a:endParaRPr lang="ro-RO" sz="2000" b="1">
              <a:solidFill>
                <a:prstClr val="black"/>
              </a:solidFill>
            </a:endParaRPr>
          </a:p>
        </p:txBody>
      </p:sp>
    </p:spTree>
    <p:extLst>
      <p:ext uri="{BB962C8B-B14F-4D97-AF65-F5344CB8AC3E}">
        <p14:creationId xmlns:p14="http://schemas.microsoft.com/office/powerpoint/2010/main" xmlns="" val="1439292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 calcmode="lin" valueType="num">
                                      <p:cBhvr>
                                        <p:cTn id="24" dur="500" decel="50000" fill="hold">
                                          <p:stCondLst>
                                            <p:cond delay="0"/>
                                          </p:stCondLst>
                                        </p:cTn>
                                        <p:tgtEl>
                                          <p:spTgt spid="512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12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123"/>
                                        </p:tgtEl>
                                        <p:attrNameLst>
                                          <p:attrName>ppt_w</p:attrName>
                                        </p:attrNameLst>
                                      </p:cBhvr>
                                      <p:tavLst>
                                        <p:tav tm="0">
                                          <p:val>
                                            <p:strVal val="#ppt_w*.05"/>
                                          </p:val>
                                        </p:tav>
                                        <p:tav tm="100000">
                                          <p:val>
                                            <p:strVal val="#ppt_w"/>
                                          </p:val>
                                        </p:tav>
                                      </p:tavLst>
                                    </p:anim>
                                    <p:anim calcmode="lin" valueType="num">
                                      <p:cBhvr>
                                        <p:cTn id="27" dur="1000" fill="hold"/>
                                        <p:tgtEl>
                                          <p:spTgt spid="512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12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12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12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12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5125"/>
                                        </p:tgtEl>
                                        <p:attrNameLst>
                                          <p:attrName>style.visibility</p:attrName>
                                        </p:attrNameLst>
                                      </p:cBhvr>
                                      <p:to>
                                        <p:strVal val="visible"/>
                                      </p:to>
                                    </p:set>
                                    <p:anim calcmode="lin" valueType="num">
                                      <p:cBhvr>
                                        <p:cTn id="40"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43" dur="1000" fill="hold"/>
                                        <p:tgtEl>
                                          <p:spTgt spid="512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125"/>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left)">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5126"/>
                                        </p:tgtEl>
                                        <p:attrNameLst>
                                          <p:attrName>style.visibility</p:attrName>
                                        </p:attrNameLst>
                                      </p:cBhvr>
                                      <p:to>
                                        <p:strVal val="visible"/>
                                      </p:to>
                                    </p:set>
                                    <p:anim calcmode="lin" valueType="num">
                                      <p:cBhvr>
                                        <p:cTn id="56" dur="500" decel="50000" fill="hold">
                                          <p:stCondLst>
                                            <p:cond delay="0"/>
                                          </p:stCondLst>
                                        </p:cTn>
                                        <p:tgtEl>
                                          <p:spTgt spid="512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512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5126"/>
                                        </p:tgtEl>
                                        <p:attrNameLst>
                                          <p:attrName>ppt_w</p:attrName>
                                        </p:attrNameLst>
                                      </p:cBhvr>
                                      <p:tavLst>
                                        <p:tav tm="0">
                                          <p:val>
                                            <p:strVal val="#ppt_w*.05"/>
                                          </p:val>
                                        </p:tav>
                                        <p:tav tm="100000">
                                          <p:val>
                                            <p:strVal val="#ppt_w"/>
                                          </p:val>
                                        </p:tav>
                                      </p:tavLst>
                                    </p:anim>
                                    <p:anim calcmode="lin" valueType="num">
                                      <p:cBhvr>
                                        <p:cTn id="59" dur="1000" fill="hold"/>
                                        <p:tgtEl>
                                          <p:spTgt spid="512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512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512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512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5126"/>
                                        </p:tgtEl>
                                      </p:cBhvr>
                                    </p:animEffect>
                                  </p:childTnLst>
                                </p:cTn>
                              </p:par>
                            </p:childTnLst>
                          </p:cTn>
                        </p:par>
                        <p:par>
                          <p:cTn id="64" fill="hold">
                            <p:stCondLst>
                              <p:cond delay="1000"/>
                            </p:stCondLst>
                            <p:childTnLst>
                              <p:par>
                                <p:cTn id="65" presetID="37" presetClass="entr" presetSubtype="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900" decel="100000" fill="hold"/>
                                        <p:tgtEl>
                                          <p:spTgt spid="5"/>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735291" y="-27384"/>
            <a:ext cx="3408709" cy="769441"/>
          </a:xfrm>
          <a:prstGeom prst="rect">
            <a:avLst/>
          </a:prstGeom>
          <a:noFill/>
        </p:spPr>
        <p:txBody>
          <a:bodyPr wrap="square" rtlCol="0">
            <a:spAutoFit/>
          </a:bodyPr>
          <a:lstStyle/>
          <a:p>
            <a:pPr algn="ctr"/>
            <a:r>
              <a:rPr lang="es-E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a:t>
            </a:r>
            <a:r>
              <a:rPr lang="ro-RO"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EMIA</a:t>
            </a:r>
            <a:endParaRPr lang="es-E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35497" y="18490"/>
            <a:ext cx="5699794" cy="1754326"/>
          </a:xfrm>
          <a:prstGeom prst="rect">
            <a:avLst/>
          </a:prstGeom>
        </p:spPr>
        <p:txBody>
          <a:bodyPr wrap="square">
            <a:spAutoFit/>
          </a:bodyPr>
          <a:lstStyle/>
          <a:p>
            <a:r>
              <a:rPr lang="es-ES" b="1" dirty="0" smtClean="0">
                <a:solidFill>
                  <a:schemeClr val="accent2">
                    <a:lumMod val="40000"/>
                    <a:lumOff val="60000"/>
                  </a:schemeClr>
                </a:solidFill>
                <a:effectLst>
                  <a:outerShdw blurRad="50800" dist="50800" dir="5400000" algn="ctr" rotWithShape="0">
                    <a:schemeClr val="tx1"/>
                  </a:outerShdw>
                </a:effectLst>
                <a:latin typeface="Comic Sans MS" pitchFamily="66" charset="0"/>
              </a:rPr>
              <a:t>«</a:t>
            </a:r>
            <a:r>
              <a:rPr lang="vi-VN" b="1" dirty="0">
                <a:solidFill>
                  <a:schemeClr val="accent2">
                    <a:lumMod val="40000"/>
                    <a:lumOff val="60000"/>
                  </a:schemeClr>
                </a:solidFill>
                <a:effectLst>
                  <a:outerShdw blurRad="50800" dist="50800" dir="5400000" algn="ctr" rotWithShape="0">
                    <a:schemeClr val="tx1"/>
                  </a:outerShdw>
                </a:effectLst>
                <a:latin typeface="Comic Sans MS" pitchFamily="66" charset="0"/>
              </a:rPr>
              <a:t>Să ia aminte urechea Ta şi ochii să-Ţi fie deschişi: ascultă rugăciunea pe care ţi-o face robul Tău acum, zi şi noapte, pentru robii Tăi copiii lui Israel, mărturisind păcatele copiilor lui Israel, păcatele făcute de noi împotriva Ta; căci eu şi casa tatălui meu am păcătuit</a:t>
            </a:r>
            <a:r>
              <a:rPr lang="vi-VN" b="1" dirty="0" smtClean="0">
                <a:solidFill>
                  <a:schemeClr val="accent2">
                    <a:lumMod val="40000"/>
                    <a:lumOff val="60000"/>
                  </a:schemeClr>
                </a:solidFill>
                <a:effectLst>
                  <a:outerShdw blurRad="50800" dist="50800" dir="5400000" algn="ctr" rotWithShape="0">
                    <a:schemeClr val="tx1"/>
                  </a:outerShdw>
                </a:effectLst>
                <a:latin typeface="Comic Sans MS" pitchFamily="66" charset="0"/>
              </a:rPr>
              <a:t>.</a:t>
            </a:r>
            <a:r>
              <a:rPr lang="es-ES" b="1" dirty="0" smtClean="0">
                <a:solidFill>
                  <a:schemeClr val="accent2">
                    <a:lumMod val="40000"/>
                    <a:lumOff val="60000"/>
                  </a:schemeClr>
                </a:solidFill>
                <a:effectLst>
                  <a:outerShdw blurRad="50800" dist="50800" dir="5400000" algn="ctr" rotWithShape="0">
                    <a:schemeClr val="tx1"/>
                  </a:outerShdw>
                </a:effectLst>
                <a:latin typeface="Comic Sans MS" pitchFamily="66" charset="0"/>
              </a:rPr>
              <a:t>» </a:t>
            </a:r>
            <a:r>
              <a:rPr lang="es-ES" sz="1100" b="1" dirty="0" smtClean="0">
                <a:solidFill>
                  <a:schemeClr val="accent2">
                    <a:lumMod val="40000"/>
                    <a:lumOff val="60000"/>
                  </a:schemeClr>
                </a:solidFill>
                <a:effectLst>
                  <a:outerShdw blurRad="50800" dist="50800" dir="5400000" algn="ctr" rotWithShape="0">
                    <a:schemeClr val="tx1"/>
                  </a:outerShdw>
                </a:effectLst>
                <a:latin typeface="Comic Sans MS" pitchFamily="66" charset="0"/>
              </a:rPr>
              <a:t>(Ne</a:t>
            </a:r>
            <a:r>
              <a:rPr lang="ro-RO" sz="1100" b="1" dirty="0" smtClean="0">
                <a:solidFill>
                  <a:schemeClr val="accent2">
                    <a:lumMod val="40000"/>
                    <a:lumOff val="60000"/>
                  </a:schemeClr>
                </a:solidFill>
                <a:effectLst>
                  <a:outerShdw blurRad="50800" dist="50800" dir="5400000" algn="ctr" rotWithShape="0">
                    <a:schemeClr val="tx1"/>
                  </a:outerShdw>
                </a:effectLst>
                <a:latin typeface="Comic Sans MS" pitchFamily="66" charset="0"/>
              </a:rPr>
              <a:t>emia</a:t>
            </a:r>
            <a:r>
              <a:rPr lang="es-ES" sz="1100" b="1" dirty="0" smtClean="0">
                <a:solidFill>
                  <a:schemeClr val="accent2">
                    <a:lumMod val="40000"/>
                    <a:lumOff val="60000"/>
                  </a:schemeClr>
                </a:solidFill>
                <a:effectLst>
                  <a:outerShdw blurRad="50800" dist="50800" dir="5400000" algn="ctr" rotWithShape="0">
                    <a:schemeClr val="tx1"/>
                  </a:outerShdw>
                </a:effectLst>
                <a:latin typeface="Comic Sans MS" pitchFamily="66" charset="0"/>
              </a:rPr>
              <a:t> 1:6)</a:t>
            </a:r>
            <a:endParaRPr lang="es-ES" b="1" dirty="0">
              <a:solidFill>
                <a:schemeClr val="accent2">
                  <a:lumMod val="40000"/>
                  <a:lumOff val="6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53364" y="1772816"/>
            <a:ext cx="5206940" cy="2616101"/>
          </a:xfrm>
          <a:prstGeom prst="rect">
            <a:avLst/>
          </a:prstGeom>
          <a:noFill/>
        </p:spPr>
        <p:txBody>
          <a:bodyPr wrap="square" rtlCol="0">
            <a:spAutoFit/>
          </a:bodyPr>
          <a:lstStyle/>
          <a:p>
            <a:pPr>
              <a:spcBef>
                <a:spcPts val="600"/>
              </a:spcBef>
            </a:pPr>
            <a:r>
              <a:rPr lang="ro-RO" sz="2200" b="1" dirty="0" smtClean="0">
                <a:solidFill>
                  <a:schemeClr val="bg1"/>
                </a:solidFill>
                <a:effectLst>
                  <a:glow rad="127000">
                    <a:schemeClr val="tx1"/>
                  </a:glow>
                </a:effectLst>
              </a:rPr>
              <a:t>Ce ne pot învăța rugăciunile din </a:t>
            </a:r>
            <a:r>
              <a:rPr lang="es-ES" sz="2200" b="1" dirty="0" smtClean="0">
                <a:solidFill>
                  <a:schemeClr val="bg1"/>
                </a:solidFill>
                <a:effectLst>
                  <a:glow rad="127000">
                    <a:schemeClr val="tx1"/>
                  </a:glow>
                </a:effectLst>
              </a:rPr>
              <a:t>Daniel 9:4-19 </a:t>
            </a:r>
            <a:r>
              <a:rPr lang="ro-RO" sz="2200" b="1" dirty="0" smtClean="0">
                <a:solidFill>
                  <a:schemeClr val="bg1"/>
                </a:solidFill>
                <a:effectLst>
                  <a:glow rad="127000">
                    <a:schemeClr val="tx1"/>
                  </a:glow>
                </a:effectLst>
              </a:rPr>
              <a:t>și Neemia</a:t>
            </a:r>
            <a:r>
              <a:rPr lang="es-ES" sz="2200" b="1" dirty="0" smtClean="0">
                <a:solidFill>
                  <a:schemeClr val="bg1"/>
                </a:solidFill>
                <a:effectLst>
                  <a:glow rad="127000">
                    <a:schemeClr val="tx1"/>
                  </a:glow>
                </a:effectLst>
              </a:rPr>
              <a:t> 1:5-11 </a:t>
            </a:r>
            <a:r>
              <a:rPr lang="ro-RO" sz="2200" b="1" dirty="0" smtClean="0">
                <a:solidFill>
                  <a:schemeClr val="bg1"/>
                </a:solidFill>
                <a:effectLst>
                  <a:glow rad="127000">
                    <a:schemeClr val="tx1"/>
                  </a:glow>
                </a:effectLst>
              </a:rPr>
              <a:t>cu privire la Marea luptă?</a:t>
            </a:r>
            <a:endParaRPr lang="es-ES" sz="2200" b="1" dirty="0" smtClean="0">
              <a:solidFill>
                <a:schemeClr val="bg1"/>
              </a:solidFill>
              <a:effectLst>
                <a:glow rad="127000">
                  <a:schemeClr val="tx1"/>
                </a:glow>
              </a:effectLst>
            </a:endParaRPr>
          </a:p>
          <a:p>
            <a:pPr>
              <a:spcBef>
                <a:spcPts val="600"/>
              </a:spcBef>
            </a:pPr>
            <a:r>
              <a:rPr lang="ro-RO" sz="2200" b="1" dirty="0" smtClean="0">
                <a:solidFill>
                  <a:schemeClr val="bg1"/>
                </a:solidFill>
                <a:effectLst>
                  <a:glow rad="127000">
                    <a:schemeClr val="tx1"/>
                  </a:glow>
                </a:effectLst>
              </a:rPr>
              <a:t>Mărturisirea păcatului, un duh de pocăință și solicitarea ajutorului în conflicte </a:t>
            </a:r>
            <a:r>
              <a:rPr lang="es-ES" sz="2200" b="1" dirty="0" smtClean="0">
                <a:solidFill>
                  <a:schemeClr val="bg1"/>
                </a:solidFill>
                <a:effectLst>
                  <a:glow rad="127000">
                    <a:schemeClr val="tx1"/>
                  </a:glow>
                </a:effectLst>
              </a:rPr>
              <a:t>(</a:t>
            </a:r>
            <a:r>
              <a:rPr lang="ro-RO" sz="2200" b="1" dirty="0" smtClean="0">
                <a:solidFill>
                  <a:schemeClr val="bg1"/>
                </a:solidFill>
                <a:effectLst>
                  <a:glow rad="127000">
                    <a:schemeClr val="tx1"/>
                  </a:glow>
                </a:effectLst>
              </a:rPr>
              <a:t>atât la nivel personal, cât și eclesiastic</a:t>
            </a:r>
            <a:r>
              <a:rPr lang="es-ES" sz="2200" b="1" dirty="0" smtClean="0">
                <a:solidFill>
                  <a:schemeClr val="bg1"/>
                </a:solidFill>
                <a:effectLst>
                  <a:glow rad="127000">
                    <a:schemeClr val="tx1"/>
                  </a:glow>
                </a:effectLst>
              </a:rPr>
              <a:t>).</a:t>
            </a:r>
          </a:p>
          <a:p>
            <a:pPr>
              <a:spcBef>
                <a:spcPts val="600"/>
              </a:spcBef>
            </a:pPr>
            <a:r>
              <a:rPr lang="ro-RO" sz="2200" b="1" dirty="0" smtClean="0">
                <a:solidFill>
                  <a:schemeClr val="bg1"/>
                </a:solidFill>
                <a:effectLst>
                  <a:glow rad="127000">
                    <a:schemeClr val="tx1"/>
                  </a:glow>
                </a:effectLst>
              </a:rPr>
              <a:t>După rugăciune a urmat acțiunea</a:t>
            </a:r>
            <a:r>
              <a:rPr lang="es-ES" sz="2200" b="1" dirty="0" smtClean="0">
                <a:solidFill>
                  <a:schemeClr val="bg1"/>
                </a:solidFill>
                <a:effectLst>
                  <a:glow rad="127000">
                    <a:schemeClr val="tx1"/>
                  </a:glow>
                </a:effectLst>
              </a:rPr>
              <a:t>.</a:t>
            </a:r>
          </a:p>
        </p:txBody>
      </p:sp>
      <p:pic>
        <p:nvPicPr>
          <p:cNvPr id="1027" name="Picture 3" descr="\\EUNICE\FondosTematicos\Nehemías\_NEHIMAIHS_PRAYER_.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724128" y="697674"/>
            <a:ext cx="1606501" cy="1843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EUNICE\FondosTematicos\Nehemías\_NEHEMIAH_BEFORE_KING_ARTAXERXES_.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402637" y="692696"/>
            <a:ext cx="1597155" cy="1864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9" name="Picture 5" descr="\\EUNICE\FondosTematicos\Nehemías\1-9-1.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264655" y="4941168"/>
            <a:ext cx="2843850"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EUNICE\FondosTematicos\Nehemías\Nehemias8.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768818" y="2606382"/>
            <a:ext cx="1561811" cy="213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2" name="Picture 8" descr="G:\Dibujos\Nehemias\Hecho\Nehemias (16).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7387581" y="2606382"/>
            <a:ext cx="1599232" cy="213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53364" y="4725144"/>
            <a:ext cx="6146828" cy="2092881"/>
          </a:xfrm>
          <a:prstGeom prst="rect">
            <a:avLst/>
          </a:prstGeom>
        </p:spPr>
        <p:txBody>
          <a:bodyPr wrap="square">
            <a:spAutoFit/>
          </a:bodyPr>
          <a:lstStyle/>
          <a:p>
            <a:pPr lvl="0">
              <a:lnSpc>
                <a:spcPts val="2500"/>
              </a:lnSpc>
              <a:spcBef>
                <a:spcPts val="600"/>
              </a:spcBef>
            </a:pPr>
            <a:r>
              <a:rPr lang="es-ES" sz="2200" b="1" dirty="0" smtClean="0">
                <a:solidFill>
                  <a:schemeClr val="bg1"/>
                </a:solidFill>
                <a:effectLst>
                  <a:glow rad="127000">
                    <a:schemeClr val="tx1"/>
                  </a:glow>
                </a:effectLst>
              </a:rPr>
              <a:t>Ne</a:t>
            </a:r>
            <a:r>
              <a:rPr lang="ro-RO" sz="2200" b="1" dirty="0" smtClean="0">
                <a:solidFill>
                  <a:schemeClr val="bg1"/>
                </a:solidFill>
                <a:effectLst>
                  <a:glow rad="127000">
                    <a:schemeClr val="tx1"/>
                  </a:glow>
                </a:effectLst>
              </a:rPr>
              <a:t>emia a primit îndurare înaintea regelui și a fost numit guvernator în Iudeea. El a încurajat poporul să reconstruiască orașul și s-a pus pe treabă</a:t>
            </a:r>
            <a:r>
              <a:rPr lang="es-ES" sz="2200" b="1" dirty="0" smtClean="0">
                <a:solidFill>
                  <a:schemeClr val="bg1"/>
                </a:solidFill>
                <a:effectLst>
                  <a:glow rad="127000">
                    <a:schemeClr val="tx1"/>
                  </a:glow>
                </a:effectLst>
              </a:rPr>
              <a:t>.</a:t>
            </a:r>
            <a:endParaRPr lang="es-ES" sz="2200" b="1" dirty="0">
              <a:solidFill>
                <a:schemeClr val="bg1"/>
              </a:solidFill>
              <a:effectLst>
                <a:glow rad="127000">
                  <a:schemeClr val="tx1"/>
                </a:glow>
              </a:effectLst>
            </a:endParaRPr>
          </a:p>
          <a:p>
            <a:pPr lvl="0">
              <a:lnSpc>
                <a:spcPts val="2500"/>
              </a:lnSpc>
              <a:spcBef>
                <a:spcPts val="600"/>
              </a:spcBef>
            </a:pPr>
            <a:r>
              <a:rPr lang="ro-RO" sz="2200" b="1" dirty="0" smtClean="0">
                <a:solidFill>
                  <a:schemeClr val="bg1"/>
                </a:solidFill>
                <a:effectLst>
                  <a:glow rad="127000">
                    <a:schemeClr val="tx1"/>
                  </a:glow>
                </a:effectLst>
              </a:rPr>
              <a:t>Nu au contat batjocurile, nici amenințările, nici minciunile. Lucrarea lui Dumnezeu era primordială. </a:t>
            </a:r>
            <a:r>
              <a:rPr lang="es-ES" sz="2200" b="1" dirty="0" smtClean="0">
                <a:solidFill>
                  <a:schemeClr val="bg1"/>
                </a:solidFill>
                <a:effectLst>
                  <a:glow rad="127000">
                    <a:schemeClr val="tx1"/>
                  </a:glow>
                </a:effectLst>
              </a:rPr>
              <a:t/>
            </a:r>
            <a:br>
              <a:rPr lang="es-ES" sz="2200" b="1" dirty="0" smtClean="0">
                <a:solidFill>
                  <a:schemeClr val="bg1"/>
                </a:solidFill>
                <a:effectLst>
                  <a:glow rad="127000">
                    <a:schemeClr val="tx1"/>
                  </a:glow>
                </a:effectLst>
              </a:rPr>
            </a:br>
            <a:r>
              <a:rPr lang="ro-RO" sz="2200" b="1" dirty="0" smtClean="0">
                <a:solidFill>
                  <a:schemeClr val="bg1"/>
                </a:solidFill>
                <a:effectLst>
                  <a:glow rad="127000">
                    <a:schemeClr val="tx1"/>
                  </a:glow>
                </a:effectLst>
              </a:rPr>
              <a:t>La fel este și azi.</a:t>
            </a:r>
            <a:endParaRPr lang="es-ES" sz="2200" b="1" dirty="0">
              <a:solidFill>
                <a:schemeClr val="bg1"/>
              </a:solidFill>
              <a:effectLst>
                <a:glow rad="127000">
                  <a:schemeClr val="tx1"/>
                </a:glow>
              </a:effectLst>
            </a:endParaRPr>
          </a:p>
        </p:txBody>
      </p:sp>
    </p:spTree>
    <p:extLst>
      <p:ext uri="{BB962C8B-B14F-4D97-AF65-F5344CB8AC3E}">
        <p14:creationId xmlns:p14="http://schemas.microsoft.com/office/powerpoint/2010/main" xmlns="" val="4174733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fade">
                                      <p:cBhvr>
                                        <p:cTn id="44" dur="500"/>
                                        <p:tgtEl>
                                          <p:spTgt spid="1030"/>
                                        </p:tgtEl>
                                      </p:cBhvr>
                                    </p:animEffect>
                                  </p:childTnLst>
                                </p:cTn>
                              </p:par>
                              <p:par>
                                <p:cTn id="45" presetID="10" presetClass="entr" presetSubtype="0" fill="hold" nodeType="with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fade">
                                      <p:cBhvr>
                                        <p:cTn id="47" dur="500"/>
                                        <p:tgtEl>
                                          <p:spTgt spid="1032"/>
                                        </p:tgtEl>
                                      </p:cBhvr>
                                    </p:animEffect>
                                  </p:childTnLst>
                                </p:cTn>
                              </p:par>
                              <p:par>
                                <p:cTn id="48" presetID="10" presetClass="entr" presetSubtype="0" fill="hold" nodeType="with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fade">
                                      <p:cBhvr>
                                        <p:cTn id="50" dur="500"/>
                                        <p:tgtEl>
                                          <p:spTgt spid="1029"/>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1249</Words>
  <Application>Microsoft Office PowerPoint</Application>
  <PresentationFormat>Expunere pe ecran (4:3)</PresentationFormat>
  <Paragraphs>43</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10</vt:i4>
      </vt:variant>
    </vt:vector>
  </HeadingPairs>
  <TitlesOfParts>
    <vt:vector size="17" baseType="lpstr">
      <vt:lpstr>Arial</vt:lpstr>
      <vt:lpstr>Calibri</vt:lpstr>
      <vt:lpstr>Comic Sans MS</vt:lpstr>
      <vt:lpstr>Cooper Black</vt:lpstr>
      <vt:lpstr>Cambria</vt:lpstr>
      <vt:lpstr>Times New Roman</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Conflictul dintre bine si rau continua</dc:title>
  <dc:subject>Studiu Biblic, Trim. I, 2016 – Razvratire si rascumparare</dc:subject>
  <dc:creator>sergio</dc:creator>
  <cp:keywords>http://www.fustero.net/es/index_ro.php</cp:keywords>
  <cp:lastModifiedBy>Administrator</cp:lastModifiedBy>
  <cp:revision>90</cp:revision>
  <dcterms:created xsi:type="dcterms:W3CDTF">2016-01-05T18:26:21Z</dcterms:created>
  <dcterms:modified xsi:type="dcterms:W3CDTF">2016-01-26T14:09:34Z</dcterms:modified>
</cp:coreProperties>
</file>