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3" r:id="rId6"/>
    <p:sldId id="260" r:id="rId7"/>
    <p:sldId id="261" r:id="rId8"/>
    <p:sldId id="262" r:id="rId9"/>
    <p:sldId id="264" r:id="rId10"/>
  </p:sldIdLst>
  <p:sldSz cx="9144000" cy="6858000" type="screen4x3"/>
  <p:notesSz cx="6858000" cy="9144000"/>
  <p:embeddedFontLst>
    <p:embeddedFont>
      <p:font typeface="Calibri" pitchFamily="34" charset="0"/>
      <p:regular r:id="rId11"/>
      <p:bold r:id="rId12"/>
      <p:italic r:id="rId13"/>
      <p:boldItalic r:id="rId14"/>
    </p:embeddedFont>
    <p:embeddedFont>
      <p:font typeface="Comic Sans MS" pitchFamily="66" charset="0"/>
      <p:regular r:id="rId15"/>
      <p:bold r:id="rId16"/>
    </p:embeddedFont>
    <p:embeddedFont>
      <p:font typeface="Cooper Black" pitchFamily="18" charset="0"/>
      <p:regular r:id="rId17"/>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79BF5"/>
    <a:srgbClr val="38B27B"/>
    <a:srgbClr val="93DDAC"/>
    <a:srgbClr val="5C437A"/>
    <a:srgbClr val="947A3D"/>
    <a:srgbClr val="9D7542"/>
    <a:srgbClr val="9B4A07"/>
    <a:srgbClr val="F8A662"/>
    <a:srgbClr val="2211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9" d="100"/>
          <a:sy n="99" d="100"/>
        </p:scale>
        <p:origin x="-240" y="-15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0BF3CB12-D80D-4DE4-896E-907736DAC718}" type="datetimeFigureOut">
              <a:rPr lang="es-ES" smtClean="0"/>
              <a:pPr/>
              <a:t>11/10/2016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210C08E-3892-41B3-896C-24BEDD50201A}" type="slidenum">
              <a:rPr lang="es-ES" smtClean="0"/>
              <a:pPr/>
              <a:t>‹#›</a:t>
            </a:fld>
            <a:endParaRPr lang="es-ES"/>
          </a:p>
        </p:txBody>
      </p:sp>
    </p:spTree>
    <p:extLst>
      <p:ext uri="{BB962C8B-B14F-4D97-AF65-F5344CB8AC3E}">
        <p14:creationId xmlns:p14="http://schemas.microsoft.com/office/powerpoint/2010/main" xmlns="" val="41169623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BF3CB12-D80D-4DE4-896E-907736DAC718}" type="datetimeFigureOut">
              <a:rPr lang="es-ES" smtClean="0"/>
              <a:pPr/>
              <a:t>11/10/2016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210C08E-3892-41B3-896C-24BEDD50201A}" type="slidenum">
              <a:rPr lang="es-ES" smtClean="0"/>
              <a:pPr/>
              <a:t>‹#›</a:t>
            </a:fld>
            <a:endParaRPr lang="es-ES"/>
          </a:p>
        </p:txBody>
      </p:sp>
    </p:spTree>
    <p:extLst>
      <p:ext uri="{BB962C8B-B14F-4D97-AF65-F5344CB8AC3E}">
        <p14:creationId xmlns:p14="http://schemas.microsoft.com/office/powerpoint/2010/main" xmlns="" val="13138066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BF3CB12-D80D-4DE4-896E-907736DAC718}" type="datetimeFigureOut">
              <a:rPr lang="es-ES" smtClean="0"/>
              <a:pPr/>
              <a:t>11/10/2016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210C08E-3892-41B3-896C-24BEDD50201A}" type="slidenum">
              <a:rPr lang="es-ES" smtClean="0"/>
              <a:pPr/>
              <a:t>‹#›</a:t>
            </a:fld>
            <a:endParaRPr lang="es-ES"/>
          </a:p>
        </p:txBody>
      </p:sp>
    </p:spTree>
    <p:extLst>
      <p:ext uri="{BB962C8B-B14F-4D97-AF65-F5344CB8AC3E}">
        <p14:creationId xmlns:p14="http://schemas.microsoft.com/office/powerpoint/2010/main" xmlns="" val="10733168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BF3CB12-D80D-4DE4-896E-907736DAC718}" type="datetimeFigureOut">
              <a:rPr lang="es-ES" smtClean="0"/>
              <a:pPr/>
              <a:t>11/10/2016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210C08E-3892-41B3-896C-24BEDD50201A}" type="slidenum">
              <a:rPr lang="es-ES" smtClean="0"/>
              <a:pPr/>
              <a:t>‹#›</a:t>
            </a:fld>
            <a:endParaRPr lang="es-ES"/>
          </a:p>
        </p:txBody>
      </p:sp>
    </p:spTree>
    <p:extLst>
      <p:ext uri="{BB962C8B-B14F-4D97-AF65-F5344CB8AC3E}">
        <p14:creationId xmlns:p14="http://schemas.microsoft.com/office/powerpoint/2010/main" xmlns="" val="30884520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BF3CB12-D80D-4DE4-896E-907736DAC718}" type="datetimeFigureOut">
              <a:rPr lang="es-ES" smtClean="0"/>
              <a:pPr/>
              <a:t>11/10/2016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210C08E-3892-41B3-896C-24BEDD50201A}" type="slidenum">
              <a:rPr lang="es-ES" smtClean="0"/>
              <a:pPr/>
              <a:t>‹#›</a:t>
            </a:fld>
            <a:endParaRPr lang="es-ES"/>
          </a:p>
        </p:txBody>
      </p:sp>
    </p:spTree>
    <p:extLst>
      <p:ext uri="{BB962C8B-B14F-4D97-AF65-F5344CB8AC3E}">
        <p14:creationId xmlns:p14="http://schemas.microsoft.com/office/powerpoint/2010/main" xmlns="" val="1904006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0BF3CB12-D80D-4DE4-896E-907736DAC718}" type="datetimeFigureOut">
              <a:rPr lang="es-ES" smtClean="0"/>
              <a:pPr/>
              <a:t>11/10/2016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210C08E-3892-41B3-896C-24BEDD50201A}" type="slidenum">
              <a:rPr lang="es-ES" smtClean="0"/>
              <a:pPr/>
              <a:t>‹#›</a:t>
            </a:fld>
            <a:endParaRPr lang="es-ES"/>
          </a:p>
        </p:txBody>
      </p:sp>
    </p:spTree>
    <p:extLst>
      <p:ext uri="{BB962C8B-B14F-4D97-AF65-F5344CB8AC3E}">
        <p14:creationId xmlns:p14="http://schemas.microsoft.com/office/powerpoint/2010/main" xmlns="" val="18115124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0BF3CB12-D80D-4DE4-896E-907736DAC718}" type="datetimeFigureOut">
              <a:rPr lang="es-ES" smtClean="0"/>
              <a:pPr/>
              <a:t>11/10/2016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210C08E-3892-41B3-896C-24BEDD50201A}" type="slidenum">
              <a:rPr lang="es-ES" smtClean="0"/>
              <a:pPr/>
              <a:t>‹#›</a:t>
            </a:fld>
            <a:endParaRPr lang="es-ES"/>
          </a:p>
        </p:txBody>
      </p:sp>
    </p:spTree>
    <p:extLst>
      <p:ext uri="{BB962C8B-B14F-4D97-AF65-F5344CB8AC3E}">
        <p14:creationId xmlns:p14="http://schemas.microsoft.com/office/powerpoint/2010/main" xmlns="" val="29115237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0BF3CB12-D80D-4DE4-896E-907736DAC718}" type="datetimeFigureOut">
              <a:rPr lang="es-ES" smtClean="0"/>
              <a:pPr/>
              <a:t>11/10/2016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210C08E-3892-41B3-896C-24BEDD50201A}" type="slidenum">
              <a:rPr lang="es-ES" smtClean="0"/>
              <a:pPr/>
              <a:t>‹#›</a:t>
            </a:fld>
            <a:endParaRPr lang="es-ES"/>
          </a:p>
        </p:txBody>
      </p:sp>
    </p:spTree>
    <p:extLst>
      <p:ext uri="{BB962C8B-B14F-4D97-AF65-F5344CB8AC3E}">
        <p14:creationId xmlns:p14="http://schemas.microsoft.com/office/powerpoint/2010/main" xmlns="" val="1880255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BF3CB12-D80D-4DE4-896E-907736DAC718}" type="datetimeFigureOut">
              <a:rPr lang="es-ES" smtClean="0"/>
              <a:pPr/>
              <a:t>11/10/2016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210C08E-3892-41B3-896C-24BEDD50201A}" type="slidenum">
              <a:rPr lang="es-ES" smtClean="0"/>
              <a:pPr/>
              <a:t>‹#›</a:t>
            </a:fld>
            <a:endParaRPr lang="es-ES"/>
          </a:p>
        </p:txBody>
      </p:sp>
    </p:spTree>
    <p:extLst>
      <p:ext uri="{BB962C8B-B14F-4D97-AF65-F5344CB8AC3E}">
        <p14:creationId xmlns:p14="http://schemas.microsoft.com/office/powerpoint/2010/main" xmlns="" val="39315351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BF3CB12-D80D-4DE4-896E-907736DAC718}" type="datetimeFigureOut">
              <a:rPr lang="es-ES" smtClean="0"/>
              <a:pPr/>
              <a:t>11/10/2016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210C08E-3892-41B3-896C-24BEDD50201A}" type="slidenum">
              <a:rPr lang="es-ES" smtClean="0"/>
              <a:pPr/>
              <a:t>‹#›</a:t>
            </a:fld>
            <a:endParaRPr lang="es-ES"/>
          </a:p>
        </p:txBody>
      </p:sp>
    </p:spTree>
    <p:extLst>
      <p:ext uri="{BB962C8B-B14F-4D97-AF65-F5344CB8AC3E}">
        <p14:creationId xmlns:p14="http://schemas.microsoft.com/office/powerpoint/2010/main" xmlns="" val="20785615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BF3CB12-D80D-4DE4-896E-907736DAC718}" type="datetimeFigureOut">
              <a:rPr lang="es-ES" smtClean="0"/>
              <a:pPr/>
              <a:t>11/10/2016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210C08E-3892-41B3-896C-24BEDD50201A}" type="slidenum">
              <a:rPr lang="es-ES" smtClean="0"/>
              <a:pPr/>
              <a:t>‹#›</a:t>
            </a:fld>
            <a:endParaRPr lang="es-ES"/>
          </a:p>
        </p:txBody>
      </p:sp>
    </p:spTree>
    <p:extLst>
      <p:ext uri="{BB962C8B-B14F-4D97-AF65-F5344CB8AC3E}">
        <p14:creationId xmlns:p14="http://schemas.microsoft.com/office/powerpoint/2010/main" xmlns="" val="40164219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F3CB12-D80D-4DE4-896E-907736DAC718}" type="datetimeFigureOut">
              <a:rPr lang="es-ES" smtClean="0"/>
              <a:pPr/>
              <a:t>11/10/2016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10C08E-3892-41B3-896C-24BEDD50201A}" type="slidenum">
              <a:rPr lang="es-ES" smtClean="0"/>
              <a:pPr/>
              <a:t>‹#›</a:t>
            </a:fld>
            <a:endParaRPr lang="es-ES"/>
          </a:p>
        </p:txBody>
      </p:sp>
    </p:spTree>
    <p:extLst>
      <p:ext uri="{BB962C8B-B14F-4D97-AF65-F5344CB8AC3E}">
        <p14:creationId xmlns:p14="http://schemas.microsoft.com/office/powerpoint/2010/main" xmlns="" val="1160298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microsoft.com/office/2007/relationships/hdphoto" Target="../media/hdphoto4.wdp"/><Relationship Id="rId7"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611560" y="35861"/>
            <a:ext cx="7920879" cy="1374735"/>
          </a:xfrm>
          <a:prstGeom prst="rect">
            <a:avLst/>
          </a:prstGeom>
          <a:noFill/>
        </p:spPr>
        <p:txBody>
          <a:bodyPr wrap="square" rtlCol="0">
            <a:spAutoFit/>
            <a:scene3d>
              <a:camera prst="orthographicFront"/>
              <a:lightRig rig="morning" dir="tl"/>
            </a:scene3d>
            <a:sp3d contourW="12700">
              <a:bevelT w="25400" h="25400"/>
              <a:contourClr>
                <a:schemeClr val="accent6">
                  <a:shade val="73000"/>
                </a:schemeClr>
              </a:contourClr>
            </a:sp3d>
          </a:bodyPr>
          <a:lstStyle/>
          <a:p>
            <a:pPr algn="ctr">
              <a:lnSpc>
                <a:spcPts val="5000"/>
              </a:lnSpc>
            </a:pPr>
            <a:r>
              <a:rPr lang="ro-RO" sz="4800" b="1" spc="300" dirty="0" smtClean="0">
                <a:ln w="11430"/>
                <a:solidFill>
                  <a:srgbClr val="FFC000"/>
                </a:solidFill>
                <a:effectLst>
                  <a:outerShdw blurRad="80000" dist="40000" dir="5040000" algn="tl">
                    <a:srgbClr val="000000">
                      <a:alpha val="30000"/>
                    </a:srgbClr>
                  </a:outerShdw>
                </a:effectLst>
              </a:rPr>
              <a:t>«OARE </a:t>
            </a:r>
            <a:r>
              <a:rPr lang="ro-RO" sz="4800" b="1" spc="300" dirty="0" smtClean="0">
                <a:ln w="11430"/>
                <a:solidFill>
                  <a:srgbClr val="FFC000"/>
                </a:solidFill>
                <a:effectLst>
                  <a:outerShdw blurRad="80000" dist="40000" dir="5040000" algn="tl">
                    <a:srgbClr val="000000">
                      <a:alpha val="30000"/>
                    </a:srgbClr>
                  </a:outerShdw>
                </a:effectLst>
              </a:rPr>
              <a:t>DEGEABA SE TEME IOV DE </a:t>
            </a:r>
            <a:r>
              <a:rPr lang="ro-RO" sz="4800" b="1" spc="300" dirty="0" smtClean="0">
                <a:ln w="11430"/>
                <a:solidFill>
                  <a:srgbClr val="FFC000"/>
                </a:solidFill>
                <a:effectLst>
                  <a:outerShdw blurRad="80000" dist="40000" dir="5040000" algn="tl">
                    <a:srgbClr val="000000">
                      <a:alpha val="30000"/>
                    </a:srgbClr>
                  </a:outerShdw>
                </a:effectLst>
              </a:rPr>
              <a:t>DUMNEZEU?»</a:t>
            </a:r>
            <a:endParaRPr lang="ro-RO" sz="4800" b="1" spc="300" dirty="0">
              <a:ln w="11430"/>
              <a:solidFill>
                <a:srgbClr val="FFC000"/>
              </a:solidFill>
              <a:effectLst>
                <a:outerShdw blurRad="80000" dist="40000" dir="5040000" algn="tl">
                  <a:srgbClr val="000000">
                    <a:alpha val="30000"/>
                  </a:srgbClr>
                </a:outerShdw>
              </a:effectLst>
            </a:endParaRPr>
          </a:p>
        </p:txBody>
      </p:sp>
      <p:sp>
        <p:nvSpPr>
          <p:cNvPr id="5" name="4 CuadroTexto"/>
          <p:cNvSpPr txBox="1"/>
          <p:nvPr/>
        </p:nvSpPr>
        <p:spPr>
          <a:xfrm>
            <a:off x="4870416" y="6453336"/>
            <a:ext cx="3950056" cy="400110"/>
          </a:xfrm>
          <a:prstGeom prst="rect">
            <a:avLst/>
          </a:prstGeom>
          <a:noFill/>
        </p:spPr>
        <p:txBody>
          <a:bodyPr wrap="none" rtlCol="0">
            <a:spAutoFit/>
            <a:scene3d>
              <a:camera prst="orthographicFront"/>
              <a:lightRig rig="sunrise" dir="tl">
                <a:rot lat="0" lon="0" rev="6000000"/>
              </a:lightRig>
            </a:scene3d>
            <a:sp3d contourW="12700">
              <a:bevelT w="25400" h="25400"/>
              <a:contourClr>
                <a:schemeClr val="accent6">
                  <a:shade val="73000"/>
                </a:schemeClr>
              </a:contourClr>
            </a:sp3d>
          </a:bodyPr>
          <a:lstStyle/>
          <a:p>
            <a:pPr algn="r"/>
            <a:r>
              <a:rPr lang="ro-RO" sz="2000" b="1" dirty="0" smtClean="0">
                <a:ln w="11430"/>
                <a:solidFill>
                  <a:srgbClr val="FFC000"/>
                </a:solidFill>
              </a:rPr>
              <a:t>Studiul 3 pentru 15 octombrie 2016</a:t>
            </a:r>
            <a:endParaRPr lang="ro-RO" sz="2000" b="1" dirty="0">
              <a:ln w="11430"/>
              <a:solidFill>
                <a:srgbClr val="FFC000"/>
              </a:solidFill>
            </a:endParaRPr>
          </a:p>
        </p:txBody>
      </p:sp>
    </p:spTree>
    <p:extLst>
      <p:ext uri="{BB962C8B-B14F-4D97-AF65-F5344CB8AC3E}">
        <p14:creationId xmlns:p14="http://schemas.microsoft.com/office/powerpoint/2010/main" xmlns="" val="28980218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xmlns="">
                  <a14:imgLayer r:embed="rId3">
                    <a14:imgEffect>
                      <a14:artisticBlur/>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4098" name="Picture 2" descr="\\PC-EUNICE\FondosTematicos\Job\Slide1.jpg"/>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0" y="2722279"/>
            <a:ext cx="9119340" cy="413572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CuadroTexto"/>
          <p:cNvSpPr txBox="1"/>
          <p:nvPr/>
        </p:nvSpPr>
        <p:spPr>
          <a:xfrm>
            <a:off x="107504" y="188640"/>
            <a:ext cx="4104456" cy="2308324"/>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ro-RO" sz="2400" b="1" dirty="0" smtClean="0"/>
              <a:t>În capitolele 1 și 2 din Iov, ne este prezentat Satana acuzându-L pe Dumnezeu de parțialitate tratarea lui Iov, și răspunsul lui Iov la toate problemele cauzate de diavol. </a:t>
            </a:r>
            <a:endParaRPr lang="ro-RO" sz="2400" b="1" dirty="0"/>
          </a:p>
        </p:txBody>
      </p:sp>
      <p:sp>
        <p:nvSpPr>
          <p:cNvPr id="3" name="2 CuadroTexto"/>
          <p:cNvSpPr txBox="1"/>
          <p:nvPr/>
        </p:nvSpPr>
        <p:spPr>
          <a:xfrm>
            <a:off x="4438820" y="44624"/>
            <a:ext cx="4680520" cy="2677656"/>
          </a:xfrm>
          <a:prstGeom prst="rect">
            <a:avLst/>
          </a:prstGeom>
          <a:noFill/>
        </p:spPr>
        <p:txBody>
          <a:bodyPr wrap="square" rtlCol="0">
            <a:spAutoFit/>
          </a:bodyPr>
          <a:lstStyle/>
          <a:p>
            <a:pPr marL="355600" indent="-355600">
              <a:buClr>
                <a:srgbClr val="FFC000"/>
              </a:buClr>
              <a:buFont typeface="Wingdings" pitchFamily="2" charset="2"/>
              <a:buChar char=""/>
            </a:pPr>
            <a:r>
              <a:rPr lang="ro-RO" sz="2400" b="1" dirty="0" smtClean="0">
                <a:solidFill>
                  <a:schemeClr val="bg1"/>
                </a:solidFill>
                <a:effectLst>
                  <a:outerShdw blurRad="50800" dist="38100" dir="2700000" algn="tl" rotWithShape="0">
                    <a:prstClr val="black">
                      <a:alpha val="40000"/>
                    </a:prstClr>
                  </a:outerShdw>
                </a:effectLst>
              </a:rPr>
              <a:t>Acuzațiile </a:t>
            </a:r>
            <a:r>
              <a:rPr lang="ro-RO" sz="2400" b="1" dirty="0" smtClean="0">
                <a:solidFill>
                  <a:schemeClr val="bg1"/>
                </a:solidFill>
                <a:effectLst>
                  <a:outerShdw blurRad="50800" dist="38100" dir="2700000" algn="tl" rotWithShape="0">
                    <a:prstClr val="black">
                      <a:alpha val="40000"/>
                    </a:prstClr>
                  </a:outerShdw>
                </a:effectLst>
              </a:rPr>
              <a:t>Satanei:</a:t>
            </a:r>
          </a:p>
          <a:p>
            <a:pPr marL="896938" lvl="1" indent="-439738">
              <a:buClr>
                <a:schemeClr val="accent3">
                  <a:lumMod val="60000"/>
                  <a:lumOff val="40000"/>
                </a:schemeClr>
              </a:buClr>
              <a:buFont typeface="Wingdings" pitchFamily="2" charset="2"/>
              <a:buChar char="q"/>
            </a:pPr>
            <a:r>
              <a:rPr lang="ro-RO" sz="2400" b="1" dirty="0" smtClean="0">
                <a:solidFill>
                  <a:schemeClr val="bg1"/>
                </a:solidFill>
                <a:effectLst>
                  <a:outerShdw blurRad="50800" dist="38100" dir="2700000" algn="tl" rotWithShape="0">
                    <a:prstClr val="black">
                      <a:alpha val="40000"/>
                    </a:prstClr>
                  </a:outerShdw>
                </a:effectLst>
              </a:rPr>
              <a:t>Înconjurat </a:t>
            </a:r>
            <a:r>
              <a:rPr lang="ro-RO" sz="2400" b="1" dirty="0" smtClean="0">
                <a:solidFill>
                  <a:schemeClr val="bg1"/>
                </a:solidFill>
                <a:effectLst>
                  <a:outerShdw blurRad="50800" dist="38100" dir="2700000" algn="tl" rotWithShape="0">
                    <a:prstClr val="black">
                      <a:alpha val="40000"/>
                    </a:prstClr>
                  </a:outerShdw>
                </a:effectLst>
              </a:rPr>
              <a:t>din toate </a:t>
            </a:r>
            <a:r>
              <a:rPr lang="ro-RO" sz="2400" b="1" dirty="0" smtClean="0">
                <a:solidFill>
                  <a:schemeClr val="bg1"/>
                </a:solidFill>
                <a:effectLst>
                  <a:outerShdw blurRad="50800" dist="38100" dir="2700000" algn="tl" rotWithShape="0">
                    <a:prstClr val="black">
                      <a:alpha val="40000"/>
                    </a:prstClr>
                  </a:outerShdw>
                </a:effectLst>
              </a:rPr>
              <a:t>părțile.</a:t>
            </a:r>
          </a:p>
          <a:p>
            <a:pPr marL="896938" lvl="1" indent="-439738">
              <a:buClr>
                <a:schemeClr val="accent3">
                  <a:lumMod val="60000"/>
                  <a:lumOff val="40000"/>
                </a:schemeClr>
              </a:buClr>
              <a:buFont typeface="Wingdings" pitchFamily="2" charset="2"/>
              <a:buChar char="q"/>
            </a:pPr>
            <a:r>
              <a:rPr lang="ro-RO" sz="2400" b="1" dirty="0" smtClean="0">
                <a:solidFill>
                  <a:schemeClr val="bg1"/>
                </a:solidFill>
                <a:effectLst>
                  <a:outerShdw blurRad="50800" dist="38100" dir="2700000" algn="tl" rotWithShape="0">
                    <a:prstClr val="black">
                      <a:alpha val="40000"/>
                    </a:prstClr>
                  </a:outerShdw>
                </a:effectLst>
              </a:rPr>
              <a:t>Piele </a:t>
            </a:r>
            <a:r>
              <a:rPr lang="ro-RO" sz="2400" b="1" dirty="0" smtClean="0">
                <a:solidFill>
                  <a:schemeClr val="bg1"/>
                </a:solidFill>
                <a:effectLst>
                  <a:outerShdw blurRad="50800" dist="38100" dir="2700000" algn="tl" rotWithShape="0">
                    <a:prstClr val="black">
                      <a:alpha val="40000"/>
                    </a:prstClr>
                  </a:outerShdw>
                </a:effectLst>
              </a:rPr>
              <a:t>pentru </a:t>
            </a:r>
            <a:r>
              <a:rPr lang="ro-RO" sz="2400" b="1" dirty="0" smtClean="0">
                <a:solidFill>
                  <a:schemeClr val="bg1"/>
                </a:solidFill>
                <a:effectLst>
                  <a:outerShdw blurRad="50800" dist="38100" dir="2700000" algn="tl" rotWithShape="0">
                    <a:prstClr val="black">
                      <a:alpha val="40000"/>
                    </a:prstClr>
                  </a:outerShdw>
                </a:effectLst>
              </a:rPr>
              <a:t>piele.</a:t>
            </a:r>
          </a:p>
          <a:p>
            <a:pPr marL="355600" indent="-355600">
              <a:buClr>
                <a:srgbClr val="FFC000"/>
              </a:buClr>
              <a:buFont typeface="Wingdings" pitchFamily="2" charset="2"/>
              <a:buChar char=""/>
            </a:pPr>
            <a:r>
              <a:rPr lang="ro-RO" sz="2400" b="1" dirty="0" smtClean="0">
                <a:solidFill>
                  <a:schemeClr val="bg1"/>
                </a:solidFill>
                <a:effectLst>
                  <a:outerShdw blurRad="50800" dist="38100" dir="2700000" algn="tl" rotWithShape="0">
                    <a:prstClr val="black">
                      <a:alpha val="40000"/>
                    </a:prstClr>
                  </a:outerShdw>
                </a:effectLst>
              </a:rPr>
              <a:t>Integritatea </a:t>
            </a:r>
            <a:r>
              <a:rPr lang="ro-RO" sz="2400" b="1" dirty="0" smtClean="0">
                <a:solidFill>
                  <a:schemeClr val="bg1"/>
                </a:solidFill>
                <a:effectLst>
                  <a:outerShdw blurRad="50800" dist="38100" dir="2700000" algn="tl" rotWithShape="0">
                    <a:prstClr val="black">
                      <a:alpha val="40000"/>
                    </a:prstClr>
                  </a:outerShdw>
                </a:effectLst>
              </a:rPr>
              <a:t>lui </a:t>
            </a:r>
            <a:r>
              <a:rPr lang="ro-RO" sz="2400" b="1" dirty="0" smtClean="0">
                <a:solidFill>
                  <a:schemeClr val="bg1"/>
                </a:solidFill>
                <a:effectLst>
                  <a:outerShdw blurRad="50800" dist="38100" dir="2700000" algn="tl" rotWithShape="0">
                    <a:prstClr val="black">
                      <a:alpha val="40000"/>
                    </a:prstClr>
                  </a:outerShdw>
                </a:effectLst>
              </a:rPr>
              <a:t>Iov:</a:t>
            </a:r>
          </a:p>
          <a:p>
            <a:pPr marL="896938" lvl="1" indent="-439738">
              <a:buClr>
                <a:schemeClr val="accent5">
                  <a:lumMod val="60000"/>
                  <a:lumOff val="40000"/>
                </a:schemeClr>
              </a:buClr>
              <a:buFont typeface="Wingdings" pitchFamily="2" charset="2"/>
              <a:buChar char="q"/>
            </a:pPr>
            <a:r>
              <a:rPr lang="ro-RO" sz="2400" b="1" dirty="0" smtClean="0">
                <a:solidFill>
                  <a:schemeClr val="bg1"/>
                </a:solidFill>
                <a:effectLst>
                  <a:outerShdw blurRad="50800" dist="38100" dir="2700000" algn="tl" rotWithShape="0">
                    <a:prstClr val="black">
                      <a:alpha val="40000"/>
                    </a:prstClr>
                  </a:outerShdw>
                </a:effectLst>
              </a:rPr>
              <a:t>Iov </a:t>
            </a:r>
            <a:r>
              <a:rPr lang="ro-RO" sz="2400" b="1" dirty="0" smtClean="0">
                <a:solidFill>
                  <a:schemeClr val="bg1"/>
                </a:solidFill>
                <a:effectLst>
                  <a:outerShdw blurRad="50800" dist="38100" dir="2700000" algn="tl" rotWithShape="0">
                    <a:prstClr val="black">
                      <a:alpha val="40000"/>
                    </a:prstClr>
                  </a:outerShdw>
                </a:effectLst>
              </a:rPr>
              <a:t>și </a:t>
            </a:r>
            <a:r>
              <a:rPr lang="ro-RO" sz="2400" b="1" dirty="0" smtClean="0">
                <a:solidFill>
                  <a:schemeClr val="bg1"/>
                </a:solidFill>
                <a:effectLst>
                  <a:outerShdw blurRad="50800" dist="38100" dir="2700000" algn="tl" rotWithShape="0">
                    <a:prstClr val="black">
                      <a:alpha val="40000"/>
                    </a:prstClr>
                  </a:outerShdw>
                </a:effectLst>
              </a:rPr>
              <a:t>Adam.</a:t>
            </a:r>
          </a:p>
          <a:p>
            <a:pPr marL="896938" lvl="1" indent="-439738">
              <a:buClr>
                <a:schemeClr val="accent5">
                  <a:lumMod val="60000"/>
                  <a:lumOff val="40000"/>
                </a:schemeClr>
              </a:buClr>
              <a:buFont typeface="Wingdings" pitchFamily="2" charset="2"/>
              <a:buChar char="q"/>
            </a:pPr>
            <a:r>
              <a:rPr lang="ro-RO" sz="2400" b="1" dirty="0" smtClean="0">
                <a:solidFill>
                  <a:schemeClr val="bg1"/>
                </a:solidFill>
                <a:effectLst>
                  <a:outerShdw blurRad="50800" dist="38100" dir="2700000" algn="tl" rotWithShape="0">
                    <a:prstClr val="black">
                      <a:alpha val="40000"/>
                    </a:prstClr>
                  </a:outerShdw>
                </a:effectLst>
              </a:rPr>
              <a:t>Iov </a:t>
            </a:r>
            <a:r>
              <a:rPr lang="ro-RO" sz="2400" b="1" dirty="0" smtClean="0">
                <a:solidFill>
                  <a:schemeClr val="bg1"/>
                </a:solidFill>
                <a:effectLst>
                  <a:outerShdw blurRad="50800" dist="38100" dir="2700000" algn="tl" rotWithShape="0">
                    <a:prstClr val="black">
                      <a:alpha val="40000"/>
                    </a:prstClr>
                  </a:outerShdw>
                </a:effectLst>
              </a:rPr>
              <a:t>și soția </a:t>
            </a:r>
            <a:r>
              <a:rPr lang="ro-RO" sz="2400" b="1" dirty="0" smtClean="0">
                <a:solidFill>
                  <a:schemeClr val="bg1"/>
                </a:solidFill>
                <a:effectLst>
                  <a:outerShdw blurRad="50800" dist="38100" dir="2700000" algn="tl" rotWithShape="0">
                    <a:prstClr val="black">
                      <a:alpha val="40000"/>
                    </a:prstClr>
                  </a:outerShdw>
                </a:effectLst>
              </a:rPr>
              <a:t>lui.</a:t>
            </a:r>
          </a:p>
          <a:p>
            <a:pPr marL="896938" lvl="1" indent="-439738">
              <a:buClr>
                <a:schemeClr val="accent5">
                  <a:lumMod val="60000"/>
                  <a:lumOff val="40000"/>
                </a:schemeClr>
              </a:buClr>
              <a:buFont typeface="Wingdings" pitchFamily="2" charset="2"/>
              <a:buChar char="q"/>
            </a:pPr>
            <a:r>
              <a:rPr lang="ro-RO" sz="2400" b="1" dirty="0" smtClean="0">
                <a:solidFill>
                  <a:schemeClr val="bg1"/>
                </a:solidFill>
                <a:effectLst>
                  <a:outerShdw blurRad="50800" dist="38100" dir="2700000" algn="tl" rotWithShape="0">
                    <a:prstClr val="black">
                      <a:alpha val="40000"/>
                    </a:prstClr>
                  </a:outerShdw>
                </a:effectLst>
              </a:rPr>
              <a:t>Iov </a:t>
            </a:r>
            <a:r>
              <a:rPr lang="ro-RO" sz="2400" b="1" dirty="0" smtClean="0">
                <a:solidFill>
                  <a:schemeClr val="bg1"/>
                </a:solidFill>
                <a:effectLst>
                  <a:outerShdw blurRad="50800" dist="38100" dir="2700000" algn="tl" rotWithShape="0">
                    <a:prstClr val="black">
                      <a:alpha val="40000"/>
                    </a:prstClr>
                  </a:outerShdw>
                </a:effectLst>
              </a:rPr>
              <a:t>și </a:t>
            </a:r>
            <a:r>
              <a:rPr lang="ro-RO" sz="2400" b="1" dirty="0" smtClean="0">
                <a:solidFill>
                  <a:schemeClr val="bg1"/>
                </a:solidFill>
                <a:effectLst>
                  <a:outerShdw blurRad="50800" dist="38100" dir="2700000" algn="tl" rotWithShape="0">
                    <a:prstClr val="black">
                      <a:alpha val="40000"/>
                    </a:prstClr>
                  </a:outerShdw>
                </a:effectLst>
              </a:rPr>
              <a:t>Isus.</a:t>
            </a:r>
            <a:endParaRPr lang="ro-RO" sz="2400" b="1"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xmlns="" val="25941314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500"/>
                                        <p:tgtEl>
                                          <p:spTgt spid="3">
                                            <p:txEl>
                                              <p:pRg st="3" end="3"/>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left)">
                                      <p:cBhvr>
                                        <p:cTn id="29" dur="500"/>
                                        <p:tgtEl>
                                          <p:spTgt spid="3">
                                            <p:txEl>
                                              <p:pRg st="5" end="5"/>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xmlns="">
                  <a14:imgLayer r:embed="rId3">
                    <a14:imgEffect>
                      <a14:artisticBlur radius="23"/>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27622" y="0"/>
            <a:ext cx="9171622" cy="769441"/>
          </a:xfrm>
          <a:prstGeom prst="rect">
            <a:avLst/>
          </a:prstGeom>
        </p:spPr>
        <p:txBody>
          <a:bodyPr wrap="square">
            <a:spAutoFit/>
          </a:bodyPr>
          <a:lstStyle/>
          <a:p>
            <a:pPr algn="ctr"/>
            <a:r>
              <a:rPr lang="ro-RO" sz="4400" b="1" dirty="0" smtClean="0">
                <a:ln w="19050">
                  <a:solidFill>
                    <a:srgbClr val="FFFF00"/>
                  </a:solidFill>
                  <a:prstDash val="solid"/>
                </a:ln>
                <a:solidFill>
                  <a:srgbClr val="38B27B"/>
                </a:solidFill>
                <a:effectLst>
                  <a:outerShdw blurRad="50000" dist="50800" dir="7500000" algn="tl">
                    <a:srgbClr val="000000">
                      <a:shade val="5000"/>
                      <a:alpha val="35000"/>
                    </a:srgbClr>
                  </a:outerShdw>
                </a:effectLst>
              </a:rPr>
              <a:t>ÎNCONJURAT DIN TOATE PĂRȚILE</a:t>
            </a:r>
          </a:p>
        </p:txBody>
      </p:sp>
      <p:sp>
        <p:nvSpPr>
          <p:cNvPr id="3" name="2 Rectángulo"/>
          <p:cNvSpPr/>
          <p:nvPr/>
        </p:nvSpPr>
        <p:spPr>
          <a:xfrm>
            <a:off x="287524" y="692696"/>
            <a:ext cx="8568952" cy="1200329"/>
          </a:xfrm>
          <a:prstGeom prst="rect">
            <a:avLst/>
          </a:prstGeom>
        </p:spPr>
        <p:txBody>
          <a:bodyPr wrap="square">
            <a:spAutoFit/>
          </a:bodyPr>
          <a:lstStyle/>
          <a:p>
            <a:r>
              <a:rPr lang="ro-RO" b="1" dirty="0" smtClean="0">
                <a:solidFill>
                  <a:schemeClr val="tx2">
                    <a:lumMod val="75000"/>
                  </a:schemeClr>
                </a:solidFill>
                <a:effectLst>
                  <a:glow rad="127000">
                    <a:schemeClr val="accent5">
                      <a:lumMod val="40000"/>
                      <a:lumOff val="60000"/>
                    </a:schemeClr>
                  </a:glow>
                </a:effectLst>
                <a:latin typeface="Comic Sans MS" pitchFamily="66" charset="0"/>
              </a:rPr>
              <a:t>«Şi Satan a răspuns Domnului şi a zis: „Oare în zadar[+] se teme Iov de Dumnezeu?“ Nu l-ai înconjurat Tu din toate părţile cu ocrotire, pe el şi casa lui şi tot ce este al lui? Ai binecuvântat lucrul mâinilor lui şi averea[+] lui s-a înmulţit în ţară.» </a:t>
            </a:r>
            <a:r>
              <a:rPr lang="ro-RO" sz="1400" b="1" dirty="0" smtClean="0">
                <a:solidFill>
                  <a:schemeClr val="tx2">
                    <a:lumMod val="75000"/>
                  </a:schemeClr>
                </a:solidFill>
                <a:effectLst>
                  <a:glow rad="127000">
                    <a:schemeClr val="accent5">
                      <a:lumMod val="40000"/>
                      <a:lumOff val="60000"/>
                    </a:schemeClr>
                  </a:glow>
                </a:effectLst>
                <a:latin typeface="Comic Sans MS" pitchFamily="66" charset="0"/>
              </a:rPr>
              <a:t>(Iov 1:9-10)</a:t>
            </a:r>
            <a:endParaRPr lang="ro-RO" sz="1400" b="1" dirty="0">
              <a:solidFill>
                <a:schemeClr val="tx2">
                  <a:lumMod val="75000"/>
                </a:schemeClr>
              </a:solidFill>
              <a:effectLst>
                <a:glow rad="127000">
                  <a:schemeClr val="accent5">
                    <a:lumMod val="40000"/>
                    <a:lumOff val="60000"/>
                  </a:schemeClr>
                </a:glow>
              </a:effectLst>
              <a:latin typeface="Comic Sans MS" pitchFamily="66" charset="0"/>
            </a:endParaRPr>
          </a:p>
        </p:txBody>
      </p:sp>
      <p:sp>
        <p:nvSpPr>
          <p:cNvPr id="4" name="3 CuadroTexto"/>
          <p:cNvSpPr txBox="1"/>
          <p:nvPr/>
        </p:nvSpPr>
        <p:spPr>
          <a:xfrm>
            <a:off x="107504" y="1844824"/>
            <a:ext cx="8964488" cy="2323713"/>
          </a:xfrm>
          <a:prstGeom prst="rect">
            <a:avLst/>
          </a:prstGeom>
          <a:noFill/>
        </p:spPr>
        <p:txBody>
          <a:bodyPr wrap="square" rtlCol="0">
            <a:spAutoFit/>
          </a:bodyPr>
          <a:lstStyle/>
          <a:p>
            <a:pPr>
              <a:spcBef>
                <a:spcPts val="600"/>
              </a:spcBef>
            </a:pPr>
            <a:r>
              <a:rPr lang="ro-RO" sz="2000" b="1" dirty="0" smtClean="0"/>
              <a:t>Binecuvântări materiale din belșug, o familie frumoasă, o reputație </a:t>
            </a:r>
            <a:r>
              <a:rPr lang="ro-RO" sz="2000" b="1" dirty="0" smtClean="0"/>
              <a:t>bună… Cu </a:t>
            </a:r>
            <a:r>
              <a:rPr lang="ro-RO" sz="2000" b="1" dirty="0" smtClean="0"/>
              <a:t>adevărat Iov a fost înconjurat din toate părțile de mâna protectoare divină. În plus, Iov avea un caracter curat și îi slujea cu credincioșie lui Dumnezeu. Dar Îl slujea Iov pe Dumnezeu numai ca să primească binecuvântări? </a:t>
            </a:r>
          </a:p>
          <a:p>
            <a:pPr>
              <a:spcBef>
                <a:spcPts val="600"/>
              </a:spcBef>
            </a:pPr>
            <a:r>
              <a:rPr lang="ro-RO" sz="2000" b="1" dirty="0" smtClean="0"/>
              <a:t>Deși caracterul lui Iov era pus sub îndoială de Satana, atacul era îndreptat direct asupra lui Dumnezeu. L-a obligat Dumnezeu pe Iov ca să Îl </a:t>
            </a:r>
            <a:r>
              <a:rPr lang="ro-RO" sz="2000" b="1" dirty="0" smtClean="0"/>
              <a:t>slujească? Dorea </a:t>
            </a:r>
            <a:r>
              <a:rPr lang="ro-RO" sz="2000" b="1" dirty="0" smtClean="0"/>
              <a:t>oare cineva să Îl iubească fără să primească nimic în schimb?</a:t>
            </a:r>
          </a:p>
        </p:txBody>
      </p:sp>
      <p:pic>
        <p:nvPicPr>
          <p:cNvPr id="5" name="4 Imagen"/>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5497914" y="4221088"/>
            <a:ext cx="3610589" cy="25922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0" name="Picture 2" descr="\\PC-EUNICE\FondosTematicos\Job\FB_Job_Suffering_JPEG\FB_Job_Suffering_JPEG\06_Job_Suffering_1024.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35496" y="4221088"/>
            <a:ext cx="3423847" cy="25678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8" name="7 Rectángulo"/>
          <p:cNvSpPr/>
          <p:nvPr/>
        </p:nvSpPr>
        <p:spPr>
          <a:xfrm>
            <a:off x="3419872" y="4514344"/>
            <a:ext cx="2085764" cy="2246769"/>
          </a:xfrm>
          <a:prstGeom prst="rect">
            <a:avLst/>
          </a:prstGeom>
        </p:spPr>
        <p:txBody>
          <a:bodyPr wrap="square">
            <a:spAutoFit/>
          </a:bodyPr>
          <a:lstStyle/>
          <a:p>
            <a:pPr lvl="0" algn="ctr">
              <a:spcBef>
                <a:spcPts val="600"/>
              </a:spcBef>
            </a:pPr>
            <a:r>
              <a:rPr lang="ro-RO" sz="2000" b="1" dirty="0" smtClean="0">
                <a:solidFill>
                  <a:prstClr val="black"/>
                </a:solidFill>
              </a:rPr>
              <a:t>De ce Îl iubesc eu pe Dumnezeu și Îi </a:t>
            </a:r>
            <a:r>
              <a:rPr lang="ro-RO" sz="2000" b="1" dirty="0" smtClean="0">
                <a:solidFill>
                  <a:prstClr val="black"/>
                </a:solidFill>
              </a:rPr>
              <a:t>slujesc? Care </a:t>
            </a:r>
            <a:r>
              <a:rPr lang="ro-RO" sz="2000" b="1" dirty="0" smtClean="0">
                <a:solidFill>
                  <a:prstClr val="black"/>
                </a:solidFill>
              </a:rPr>
              <a:t>sunt motivațiile </a:t>
            </a:r>
            <a:r>
              <a:rPr lang="ro-RO" sz="2000" b="1" dirty="0" smtClean="0">
                <a:solidFill>
                  <a:prstClr val="black"/>
                </a:solidFill>
              </a:rPr>
              <a:t>mele? Mă </a:t>
            </a:r>
            <a:r>
              <a:rPr lang="ro-RO" sz="2000" b="1" dirty="0" smtClean="0">
                <a:solidFill>
                  <a:prstClr val="black"/>
                </a:solidFill>
              </a:rPr>
              <a:t>mișcă dragostea sau </a:t>
            </a:r>
            <a:r>
              <a:rPr lang="ro-RO" sz="2000" b="1" dirty="0" smtClean="0">
                <a:solidFill>
                  <a:prstClr val="black"/>
                </a:solidFill>
              </a:rPr>
              <a:t>interesul?</a:t>
            </a:r>
            <a:endParaRPr lang="ro-RO" sz="2000" b="1" dirty="0">
              <a:solidFill>
                <a:prstClr val="black"/>
              </a:solidFill>
            </a:endParaRPr>
          </a:p>
        </p:txBody>
      </p:sp>
    </p:spTree>
    <p:extLst>
      <p:ext uri="{BB962C8B-B14F-4D97-AF65-F5344CB8AC3E}">
        <p14:creationId xmlns:p14="http://schemas.microsoft.com/office/powerpoint/2010/main" xmlns="" val="7300468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5"/>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wipe(left)">
                                      <p:cBhvr>
                                        <p:cTn id="34" dur="500"/>
                                        <p:tgtEl>
                                          <p:spTgt spid="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2050"/>
                                        </p:tgtEl>
                                        <p:attrNameLst>
                                          <p:attrName>style.visibility</p:attrName>
                                        </p:attrNameLst>
                                      </p:cBhvr>
                                      <p:to>
                                        <p:strVal val="visible"/>
                                      </p:to>
                                    </p:set>
                                    <p:anim calcmode="lin" valueType="num">
                                      <p:cBhvr>
                                        <p:cTn id="39"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42" dur="1000" fill="hold"/>
                                        <p:tgtEl>
                                          <p:spTgt spid="2050"/>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2050"/>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4">
                                            <p:txEl>
                                              <p:pRg st="1" end="1"/>
                                            </p:txEl>
                                          </p:spTgt>
                                        </p:tgtEl>
                                        <p:attrNameLst>
                                          <p:attrName>style.visibility</p:attrName>
                                        </p:attrNameLst>
                                      </p:cBhvr>
                                      <p:to>
                                        <p:strVal val="visible"/>
                                      </p:to>
                                    </p:set>
                                    <p:animEffect transition="in" filter="wipe(left)">
                                      <p:cBhvr>
                                        <p:cTn id="50" dur="500"/>
                                        <p:tgtEl>
                                          <p:spTgt spid="4">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1000"/>
                                        <p:tgtEl>
                                          <p:spTgt spid="8"/>
                                        </p:tgtEl>
                                      </p:cBhvr>
                                    </p:animEffect>
                                    <p:anim calcmode="lin" valueType="num">
                                      <p:cBhvr>
                                        <p:cTn id="56" dur="1000" fill="hold"/>
                                        <p:tgtEl>
                                          <p:spTgt spid="8"/>
                                        </p:tgtEl>
                                        <p:attrNameLst>
                                          <p:attrName>ppt_x</p:attrName>
                                        </p:attrNameLst>
                                      </p:cBhvr>
                                      <p:tavLst>
                                        <p:tav tm="0">
                                          <p:val>
                                            <p:strVal val="#ppt_x"/>
                                          </p:val>
                                        </p:tav>
                                        <p:tav tm="100000">
                                          <p:val>
                                            <p:strVal val="#ppt_x"/>
                                          </p:val>
                                        </p:tav>
                                      </p:tavLst>
                                    </p:anim>
                                    <p:anim calcmode="lin" valueType="num">
                                      <p:cBhvr>
                                        <p:cTn id="5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5732060" y="1988840"/>
            <a:ext cx="3384376" cy="3139321"/>
          </a:xfrm>
          <a:prstGeom prst="rect">
            <a:avLst/>
          </a:prstGeom>
        </p:spPr>
        <p:txBody>
          <a:bodyPr wrap="square">
            <a:spAutoFit/>
          </a:bodyPr>
          <a:lstStyle/>
          <a:p>
            <a:pPr algn="r"/>
            <a:r>
              <a:rPr lang="ro-RO" sz="6600" b="1" dirty="0" smtClean="0">
                <a:ln w="24500" cmpd="dbl">
                  <a:solidFill>
                    <a:srgbClr val="9B4A07"/>
                  </a:solidFill>
                  <a:prstDash val="solid"/>
                  <a:miter lim="800000"/>
                </a:ln>
                <a:gradFill>
                  <a:gsLst>
                    <a:gs pos="10000">
                      <a:schemeClr val="accent6">
                        <a:lumMod val="20000"/>
                        <a:lumOff val="80000"/>
                      </a:schemeClr>
                    </a:gs>
                    <a:gs pos="60000">
                      <a:schemeClr val="accent6">
                        <a:lumMod val="60000"/>
                        <a:lumOff val="40000"/>
                      </a:schemeClr>
                    </a:gs>
                    <a:gs pos="100000">
                      <a:srgbClr val="F8A662"/>
                    </a:gs>
                  </a:gsLst>
                  <a:lin ang="5400000" scaled="0"/>
                </a:gradFill>
                <a:effectLst>
                  <a:outerShdw blurRad="38100" dist="38100" dir="7020000" algn="tl">
                    <a:srgbClr val="000000">
                      <a:alpha val="35000"/>
                    </a:srgbClr>
                  </a:outerShdw>
                  <a:reflection blurRad="63500" stA="55000" endA="300" endPos="45500" dir="5400000" sy="-100000" algn="bl" rotWithShape="0"/>
                </a:effectLst>
              </a:rPr>
              <a:t>PIELE PENTRU </a:t>
            </a:r>
            <a:r>
              <a:rPr lang="ro-RO" sz="6600" b="1" dirty="0" smtClean="0">
                <a:ln w="24500" cmpd="dbl">
                  <a:solidFill>
                    <a:srgbClr val="9B4A07"/>
                  </a:solidFill>
                  <a:prstDash val="solid"/>
                  <a:miter lim="800000"/>
                </a:ln>
                <a:gradFill>
                  <a:gsLst>
                    <a:gs pos="10000">
                      <a:schemeClr val="accent6">
                        <a:lumMod val="20000"/>
                        <a:lumOff val="80000"/>
                      </a:schemeClr>
                    </a:gs>
                    <a:gs pos="60000">
                      <a:schemeClr val="accent6">
                        <a:lumMod val="60000"/>
                        <a:lumOff val="40000"/>
                      </a:schemeClr>
                    </a:gs>
                    <a:gs pos="100000">
                      <a:srgbClr val="F8A662"/>
                    </a:gs>
                  </a:gsLst>
                  <a:lin ang="5400000" scaled="0"/>
                </a:gradFill>
                <a:effectLst>
                  <a:outerShdw blurRad="38100" dist="38100" dir="7020000" algn="tl">
                    <a:srgbClr val="000000">
                      <a:alpha val="35000"/>
                    </a:srgbClr>
                  </a:outerShdw>
                  <a:reflection blurRad="63500" stA="55000" endA="300" endPos="45500" dir="5400000" sy="-100000" algn="bl" rotWithShape="0"/>
                </a:effectLst>
              </a:rPr>
              <a:t>PIELE</a:t>
            </a:r>
            <a:endParaRPr lang="ro-RO" sz="6600" b="1" dirty="0">
              <a:ln w="24500" cmpd="dbl">
                <a:solidFill>
                  <a:srgbClr val="9B4A07"/>
                </a:solidFill>
                <a:prstDash val="solid"/>
                <a:miter lim="800000"/>
              </a:ln>
              <a:gradFill>
                <a:gsLst>
                  <a:gs pos="10000">
                    <a:schemeClr val="accent6">
                      <a:lumMod val="20000"/>
                      <a:lumOff val="80000"/>
                    </a:schemeClr>
                  </a:gs>
                  <a:gs pos="60000">
                    <a:schemeClr val="accent6">
                      <a:lumMod val="60000"/>
                      <a:lumOff val="40000"/>
                    </a:schemeClr>
                  </a:gs>
                  <a:gs pos="100000">
                    <a:srgbClr val="F8A662"/>
                  </a:gs>
                </a:gsLst>
                <a:lin ang="5400000" scaled="0"/>
              </a:gradFill>
              <a:effectLst>
                <a:outerShdw blurRad="38100" dist="38100" dir="7020000" algn="tl">
                  <a:srgbClr val="000000">
                    <a:alpha val="35000"/>
                  </a:srgbClr>
                </a:outerShdw>
                <a:reflection blurRad="63500" stA="55000" endA="300" endPos="45500" dir="5400000" sy="-100000" algn="bl" rotWithShape="0"/>
              </a:effectLst>
            </a:endParaRPr>
          </a:p>
        </p:txBody>
      </p:sp>
      <p:sp>
        <p:nvSpPr>
          <p:cNvPr id="3" name="2 Rectángulo"/>
          <p:cNvSpPr/>
          <p:nvPr/>
        </p:nvSpPr>
        <p:spPr>
          <a:xfrm>
            <a:off x="4572000" y="44624"/>
            <a:ext cx="4530580" cy="1754326"/>
          </a:xfrm>
          <a:prstGeom prst="rect">
            <a:avLst/>
          </a:prstGeom>
          <a:solidFill>
            <a:srgbClr val="947A3D"/>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ro-RO" b="1" dirty="0" smtClean="0">
                <a:latin typeface="Comic Sans MS" pitchFamily="66" charset="0"/>
              </a:rPr>
              <a:t>«Şi Satan a răspuns Domnului şi a zis: „Piele pentru piele! Da, omul va da tot ce are pentru viaţa lui. Dar </a:t>
            </a:r>
            <a:r>
              <a:rPr lang="ro-RO" b="1" dirty="0" err="1" smtClean="0">
                <a:latin typeface="Comic Sans MS" pitchFamily="66" charset="0"/>
              </a:rPr>
              <a:t>întinde-Ţi</a:t>
            </a:r>
            <a:r>
              <a:rPr lang="ro-RO" b="1" dirty="0" smtClean="0">
                <a:latin typeface="Comic Sans MS" pitchFamily="66" charset="0"/>
              </a:rPr>
              <a:t> mâna acum şi atinge-Te de osul lui şi de carnea lui şi vezi dacă nu Te va blestema în faţă!“» </a:t>
            </a:r>
            <a:r>
              <a:rPr lang="ro-RO" sz="1400" b="1" dirty="0" smtClean="0">
                <a:latin typeface="Comic Sans MS" pitchFamily="66" charset="0"/>
              </a:rPr>
              <a:t>(Iov 2:4-5)</a:t>
            </a:r>
            <a:endParaRPr lang="ro-RO" sz="1400" b="1" dirty="0">
              <a:latin typeface="Comic Sans MS" pitchFamily="66" charset="0"/>
            </a:endParaRPr>
          </a:p>
        </p:txBody>
      </p:sp>
      <p:sp>
        <p:nvSpPr>
          <p:cNvPr id="4" name="3 CuadroTexto"/>
          <p:cNvSpPr txBox="1"/>
          <p:nvPr/>
        </p:nvSpPr>
        <p:spPr>
          <a:xfrm>
            <a:off x="35496" y="83522"/>
            <a:ext cx="4536504" cy="4247317"/>
          </a:xfrm>
          <a:prstGeom prst="rect">
            <a:avLst/>
          </a:prstGeom>
          <a:noFill/>
        </p:spPr>
        <p:txBody>
          <a:bodyPr wrap="square" rtlCol="0">
            <a:spAutoFit/>
          </a:bodyPr>
          <a:lstStyle/>
          <a:p>
            <a:pPr>
              <a:spcBef>
                <a:spcPts val="600"/>
              </a:spcBef>
            </a:pPr>
            <a:r>
              <a:rPr lang="ro-RO" sz="2000" b="1" dirty="0" smtClean="0">
                <a:solidFill>
                  <a:schemeClr val="bg1"/>
                </a:solidFill>
                <a:effectLst>
                  <a:glow rad="152400">
                    <a:srgbClr val="221100"/>
                  </a:glow>
                </a:effectLst>
              </a:rPr>
              <a:t>La a doua întâlnire cerească, Dumnezeu îi arată Satanei cum Iov rămâne fidel în ciuda tuturor. </a:t>
            </a:r>
          </a:p>
          <a:p>
            <a:pPr>
              <a:spcBef>
                <a:spcPts val="600"/>
              </a:spcBef>
            </a:pPr>
            <a:r>
              <a:rPr lang="ro-RO" sz="2000" b="1" dirty="0" smtClean="0">
                <a:solidFill>
                  <a:schemeClr val="bg1"/>
                </a:solidFill>
                <a:effectLst>
                  <a:glow rad="152400">
                    <a:srgbClr val="221100"/>
                  </a:glow>
                </a:effectLst>
              </a:rPr>
              <a:t>Deși a fost discreditat înaintea tuturor ființelor cerești, diavolul se încăpățânează să găsească noi motive împotriva lui Dumnezeu. </a:t>
            </a:r>
            <a:r>
              <a:rPr lang="ro-RO" sz="2000" b="1" dirty="0" smtClean="0">
                <a:solidFill>
                  <a:schemeClr val="bg1"/>
                </a:solidFill>
                <a:effectLst>
                  <a:glow rad="152400">
                    <a:srgbClr val="221100"/>
                  </a:glow>
                </a:effectLst>
              </a:rPr>
              <a:t>«Piele pentru piele»; fiecare </a:t>
            </a:r>
            <a:r>
              <a:rPr lang="ro-RO" sz="2000" b="1" dirty="0" smtClean="0">
                <a:solidFill>
                  <a:schemeClr val="bg1"/>
                </a:solidFill>
                <a:effectLst>
                  <a:glow rad="152400">
                    <a:srgbClr val="221100"/>
                  </a:glow>
                </a:effectLst>
              </a:rPr>
              <a:t>om are prețul </a:t>
            </a:r>
            <a:r>
              <a:rPr lang="ro-RO" sz="2000" b="1" dirty="0" smtClean="0">
                <a:solidFill>
                  <a:schemeClr val="bg1"/>
                </a:solidFill>
                <a:effectLst>
                  <a:glow rad="152400">
                    <a:srgbClr val="221100"/>
                  </a:glow>
                </a:effectLst>
              </a:rPr>
              <a:t>său. Nimeni </a:t>
            </a:r>
            <a:r>
              <a:rPr lang="ro-RO" sz="2000" b="1" dirty="0" smtClean="0">
                <a:solidFill>
                  <a:schemeClr val="bg1"/>
                </a:solidFill>
                <a:effectLst>
                  <a:glow rad="152400">
                    <a:srgbClr val="221100"/>
                  </a:glow>
                </a:effectLst>
              </a:rPr>
              <a:t>– după </a:t>
            </a:r>
            <a:r>
              <a:rPr lang="ro-RO" sz="2000" b="1" dirty="0" smtClean="0">
                <a:solidFill>
                  <a:schemeClr val="bg1"/>
                </a:solidFill>
                <a:effectLst>
                  <a:glow rad="152400">
                    <a:srgbClr val="221100"/>
                  </a:glow>
                </a:effectLst>
              </a:rPr>
              <a:t>Satana – </a:t>
            </a:r>
            <a:r>
              <a:rPr lang="ro-RO" sz="2000" b="1" dirty="0" smtClean="0">
                <a:solidFill>
                  <a:schemeClr val="bg1"/>
                </a:solidFill>
                <a:effectLst>
                  <a:glow rad="152400">
                    <a:srgbClr val="221100"/>
                  </a:glow>
                </a:effectLst>
              </a:rPr>
              <a:t>poate să îl slujească pe Dumnezeu gratis! </a:t>
            </a:r>
          </a:p>
          <a:p>
            <a:pPr>
              <a:spcBef>
                <a:spcPts val="600"/>
              </a:spcBef>
            </a:pPr>
            <a:r>
              <a:rPr lang="ro-RO" sz="2000" b="1" dirty="0" smtClean="0">
                <a:solidFill>
                  <a:schemeClr val="bg1"/>
                </a:solidFill>
                <a:effectLst>
                  <a:glow rad="152400">
                    <a:srgbClr val="221100"/>
                  </a:glow>
                </a:effectLst>
              </a:rPr>
              <a:t>Problema continuă să se învârtă în jurul caracterului lui Dumnezeu </a:t>
            </a:r>
            <a:r>
              <a:rPr lang="ro-RO" sz="2000" b="1" dirty="0" smtClean="0">
                <a:solidFill>
                  <a:schemeClr val="bg1"/>
                </a:solidFill>
                <a:effectLst>
                  <a:glow rad="152400">
                    <a:srgbClr val="221100"/>
                  </a:glow>
                </a:effectLst>
              </a:rPr>
              <a:t>(Dumnezeul </a:t>
            </a:r>
            <a:r>
              <a:rPr lang="ro-RO" sz="2000" b="1" dirty="0" smtClean="0">
                <a:solidFill>
                  <a:schemeClr val="bg1"/>
                </a:solidFill>
                <a:effectLst>
                  <a:glow rad="152400">
                    <a:srgbClr val="221100"/>
                  </a:glow>
                </a:effectLst>
              </a:rPr>
              <a:t>tiran sau Dumnezeu </a:t>
            </a:r>
            <a:r>
              <a:rPr lang="ro-RO" sz="2000" b="1" dirty="0" smtClean="0">
                <a:solidFill>
                  <a:schemeClr val="bg1"/>
                </a:solidFill>
                <a:effectLst>
                  <a:glow rad="152400">
                    <a:srgbClr val="221100"/>
                  </a:glow>
                </a:effectLst>
              </a:rPr>
              <a:t>iubitor). </a:t>
            </a:r>
            <a:endParaRPr lang="ro-RO" sz="2000" b="1" dirty="0">
              <a:solidFill>
                <a:schemeClr val="bg1"/>
              </a:solidFill>
              <a:effectLst>
                <a:glow rad="152400">
                  <a:srgbClr val="221100"/>
                </a:glow>
              </a:effectLst>
            </a:endParaRPr>
          </a:p>
        </p:txBody>
      </p:sp>
      <p:sp>
        <p:nvSpPr>
          <p:cNvPr id="6" name="5 Rectángulo"/>
          <p:cNvSpPr/>
          <p:nvPr/>
        </p:nvSpPr>
        <p:spPr>
          <a:xfrm>
            <a:off x="35496" y="4258831"/>
            <a:ext cx="2520280" cy="2554545"/>
          </a:xfrm>
          <a:prstGeom prst="rect">
            <a:avLst/>
          </a:prstGeom>
        </p:spPr>
        <p:txBody>
          <a:bodyPr wrap="square">
            <a:spAutoFit/>
          </a:bodyPr>
          <a:lstStyle/>
          <a:p>
            <a:pPr lvl="0">
              <a:spcBef>
                <a:spcPts val="600"/>
              </a:spcBef>
            </a:pPr>
            <a:r>
              <a:rPr lang="ro-RO" sz="2000" b="1" smtClean="0">
                <a:solidFill>
                  <a:schemeClr val="bg1"/>
                </a:solidFill>
                <a:effectLst>
                  <a:glow rad="152400">
                    <a:srgbClr val="221100"/>
                  </a:glow>
                </a:effectLst>
              </a:rPr>
              <a:t>De aceea, planul de mântuire înseamnă mai mult decât salvarea </a:t>
            </a:r>
            <a:r>
              <a:rPr lang="ro-RO" sz="2000" b="1" smtClean="0">
                <a:solidFill>
                  <a:schemeClr val="bg1"/>
                </a:solidFill>
                <a:effectLst>
                  <a:glow rad="152400">
                    <a:srgbClr val="221100"/>
                  </a:glow>
                </a:effectLst>
              </a:rPr>
              <a:t>rasei </a:t>
            </a:r>
            <a:r>
              <a:rPr lang="ro-RO" sz="2000" b="1" smtClean="0">
                <a:solidFill>
                  <a:schemeClr val="bg1"/>
                </a:solidFill>
                <a:effectLst>
                  <a:glow rad="152400">
                    <a:srgbClr val="221100"/>
                  </a:glow>
                </a:effectLst>
              </a:rPr>
              <a:t>umane</a:t>
            </a:r>
            <a:r>
              <a:rPr lang="ro-RO" sz="2000" b="1" smtClean="0">
                <a:solidFill>
                  <a:schemeClr val="bg1"/>
                </a:solidFill>
                <a:effectLst>
                  <a:glow rad="152400">
                    <a:srgbClr val="221100"/>
                  </a:glow>
                </a:effectLst>
              </a:rPr>
              <a:t>; </a:t>
            </a:r>
            <a:r>
              <a:rPr lang="ro-RO" sz="2000" b="1" smtClean="0">
                <a:solidFill>
                  <a:schemeClr val="bg1"/>
                </a:solidFill>
                <a:effectLst>
                  <a:glow rad="152400">
                    <a:srgbClr val="221100"/>
                  </a:glow>
                </a:effectLst>
                <a:latin typeface="Calibri" pitchFamily="34" charset="0"/>
              </a:rPr>
              <a:t>Aceasta este justificarea caracterului adevărat al lui </a:t>
            </a:r>
            <a:r>
              <a:rPr lang="ro-RO" sz="2000" b="1" smtClean="0">
                <a:solidFill>
                  <a:schemeClr val="bg1"/>
                </a:solidFill>
                <a:effectLst>
                  <a:glow rad="152400">
                    <a:srgbClr val="221100"/>
                  </a:glow>
                </a:effectLst>
                <a:latin typeface="Calibri" pitchFamily="34" charset="0"/>
              </a:rPr>
              <a:t>Dumnezeu.</a:t>
            </a:r>
            <a:endParaRPr lang="ro-RO" sz="2000" b="1">
              <a:solidFill>
                <a:schemeClr val="bg1"/>
              </a:solidFill>
              <a:effectLst>
                <a:glow rad="152400">
                  <a:srgbClr val="221100"/>
                </a:glow>
              </a:effectLst>
              <a:latin typeface="Calibri" pitchFamily="34" charset="0"/>
            </a:endParaRPr>
          </a:p>
        </p:txBody>
      </p:sp>
    </p:spTree>
    <p:extLst>
      <p:ext uri="{BB962C8B-B14F-4D97-AF65-F5344CB8AC3E}">
        <p14:creationId xmlns:p14="http://schemas.microsoft.com/office/powerpoint/2010/main" xmlns="" val="29526558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anim calcmode="lin" valueType="num">
                                      <p:cBhvr>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fade">
                                      <p:cBhvr>
                                        <p:cTn id="31" dur="1000"/>
                                        <p:tgtEl>
                                          <p:spTgt spid="4">
                                            <p:txEl>
                                              <p:pRg st="1" end="1"/>
                                            </p:txEl>
                                          </p:spTgt>
                                        </p:tgtEl>
                                      </p:cBhvr>
                                    </p:animEffect>
                                    <p:anim calcmode="lin" valueType="num">
                                      <p:cBhvr>
                                        <p:cTn id="3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fade">
                                      <p:cBhvr>
                                        <p:cTn id="38" dur="1000"/>
                                        <p:tgtEl>
                                          <p:spTgt spid="4">
                                            <p:txEl>
                                              <p:pRg st="2" end="2"/>
                                            </p:txEl>
                                          </p:spTgt>
                                        </p:tgtEl>
                                      </p:cBhvr>
                                    </p:animEffect>
                                    <p:anim calcmode="lin" valueType="num">
                                      <p:cBhvr>
                                        <p:cTn id="3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2339752" y="908720"/>
            <a:ext cx="6768752" cy="5339923"/>
          </a:xfrm>
          <a:prstGeom prst="rect">
            <a:avLst/>
          </a:prstGeom>
        </p:spPr>
        <p:txBody>
          <a:bodyPr wrap="square">
            <a:spAutoFit/>
          </a:bodyPr>
          <a:lstStyle/>
          <a:p>
            <a:pPr indent="355600" algn="just">
              <a:spcBef>
                <a:spcPts val="600"/>
              </a:spcBef>
            </a:pPr>
            <a:r>
              <a:rPr lang="ro-RO" sz="2200" dirty="0" smtClean="0">
                <a:latin typeface="Cooper Black" pitchFamily="18" charset="0"/>
              </a:rPr>
              <a:t>«</a:t>
            </a:r>
            <a:r>
              <a:rPr lang="ro-RO" sz="2400" b="1" dirty="0" smtClean="0">
                <a:effectLst>
                  <a:outerShdw blurRad="38100" dist="38100" dir="2700000" algn="tl">
                    <a:srgbClr val="000000">
                      <a:alpha val="43137"/>
                    </a:srgbClr>
                  </a:outerShdw>
                </a:effectLst>
                <a:latin typeface="Arial" pitchFamily="34" charset="0"/>
                <a:cs typeface="Arial" pitchFamily="34" charset="0"/>
              </a:rPr>
              <a:t>La începutul marii lupte, îngerii nu înţelegeau aceasta. </a:t>
            </a:r>
            <a:r>
              <a:rPr lang="ro-RO" sz="2200" b="1" dirty="0" smtClean="0">
                <a:effectLst>
                  <a:outerShdw blurRad="38100" dist="38100" dir="2700000" algn="tl">
                    <a:srgbClr val="000000">
                      <a:alpha val="43137"/>
                    </a:srgbClr>
                  </a:outerShdw>
                </a:effectLst>
                <a:latin typeface="Arial" pitchFamily="34" charset="0"/>
                <a:cs typeface="Arial" pitchFamily="34" charset="0"/>
              </a:rPr>
              <a:t>[consecințele păcatului]…</a:t>
            </a:r>
          </a:p>
          <a:p>
            <a:pPr indent="355600" algn="just">
              <a:spcBef>
                <a:spcPts val="600"/>
              </a:spcBef>
            </a:pPr>
            <a:r>
              <a:rPr lang="ro-RO" sz="2400" b="1" dirty="0" smtClean="0">
                <a:effectLst>
                  <a:outerShdw blurRad="38100" dist="38100" dir="2700000" algn="tl">
                    <a:srgbClr val="000000">
                      <a:alpha val="43137"/>
                    </a:srgbClr>
                  </a:outerShdw>
                </a:effectLst>
                <a:latin typeface="Arial" pitchFamily="34" charset="0"/>
                <a:cs typeface="Arial" pitchFamily="34" charset="0"/>
              </a:rPr>
              <a:t>Dar </a:t>
            </a:r>
            <a:r>
              <a:rPr lang="ro-RO" sz="2400" b="1" dirty="0" smtClean="0">
                <a:effectLst>
                  <a:outerShdw blurRad="38100" dist="38100" dir="2700000" algn="tl">
                    <a:srgbClr val="000000">
                      <a:alpha val="43137"/>
                    </a:srgbClr>
                  </a:outerShdw>
                </a:effectLst>
                <a:latin typeface="Arial" pitchFamily="34" charset="0"/>
                <a:cs typeface="Arial" pitchFamily="34" charset="0"/>
              </a:rPr>
              <a:t>lucrurile</a:t>
            </a:r>
            <a:r>
              <a:rPr lang="ro-RO" sz="2400" b="1" dirty="0" smtClean="0">
                <a:effectLst>
                  <a:outerShdw blurRad="38100" dist="38100" dir="2700000" algn="tl">
                    <a:srgbClr val="000000">
                      <a:alpha val="43137"/>
                    </a:srgbClr>
                  </a:outerShdw>
                </a:effectLst>
                <a:latin typeface="Arial" pitchFamily="34" charset="0"/>
                <a:cs typeface="Arial" pitchFamily="34" charset="0"/>
              </a:rPr>
              <a:t> nu vor fi astfel când marea luptă se va sfârşi. Atunci, planul de mântuire fiind încheiat, caracterul lui Dumnezeu va fi descoperit tuturor fiinţelor create. Se va vedea că preceptele Legii Sale sunt desăvârşite şi neschimbătoare. Păcatul îşi va descoperi natura şi Satana, caracterul său. Nimicirea păcatului va da satisfacţie iubirii lui Dumnezeu şi va restabili onoarea Sa înaintea unui univers de fiinţe care îndeplinesc cu plăcere voia Sa şi în a căror inimă se află Legea Sa.</a:t>
            </a:r>
            <a:r>
              <a:rPr lang="ro-RO" sz="2200" dirty="0" smtClean="0">
                <a:latin typeface="Cooper Black" pitchFamily="18" charset="0"/>
              </a:rPr>
              <a:t>»</a:t>
            </a:r>
            <a:endParaRPr lang="ro-RO" sz="2200" dirty="0">
              <a:latin typeface="Cooper Black" pitchFamily="18" charset="0"/>
            </a:endParaRPr>
          </a:p>
        </p:txBody>
      </p:sp>
      <p:sp>
        <p:nvSpPr>
          <p:cNvPr id="3" name="2 CuadroTexto"/>
          <p:cNvSpPr txBox="1"/>
          <p:nvPr/>
        </p:nvSpPr>
        <p:spPr>
          <a:xfrm>
            <a:off x="5602223" y="6309320"/>
            <a:ext cx="3506281" cy="338554"/>
          </a:xfrm>
          <a:prstGeom prst="rect">
            <a:avLst/>
          </a:prstGeom>
          <a:noFill/>
        </p:spPr>
        <p:txBody>
          <a:bodyPr wrap="none" rtlCol="0">
            <a:spAutoFit/>
          </a:bodyPr>
          <a:lstStyle/>
          <a:p>
            <a:pPr algn="r"/>
            <a:r>
              <a:rPr lang="ro-RO" sz="1600" b="1" smtClean="0"/>
              <a:t>E.G.W. (Hristos </a:t>
            </a:r>
            <a:r>
              <a:rPr lang="ro-RO" sz="1600" b="1" smtClean="0"/>
              <a:t>Lumina </a:t>
            </a:r>
            <a:r>
              <a:rPr lang="ro-RO" sz="1600" b="1" smtClean="0"/>
              <a:t>Lumii</a:t>
            </a:r>
            <a:r>
              <a:rPr lang="ro-RO" sz="1600" b="1" smtClean="0"/>
              <a:t>, </a:t>
            </a:r>
            <a:r>
              <a:rPr lang="ro-RO" sz="1600" b="1" smtClean="0"/>
              <a:t>pa</a:t>
            </a:r>
            <a:r>
              <a:rPr lang="ro-RO" sz="1600" b="1" smtClean="0"/>
              <a:t>g</a:t>
            </a:r>
            <a:r>
              <a:rPr lang="ro-RO" sz="1600" b="1" smtClean="0"/>
              <a:t>. </a:t>
            </a:r>
            <a:r>
              <a:rPr lang="ro-RO" sz="1600" b="1" smtClean="0"/>
              <a:t>764)</a:t>
            </a:r>
            <a:endParaRPr lang="ro-RO" sz="1600" b="1"/>
          </a:p>
        </p:txBody>
      </p:sp>
    </p:spTree>
    <p:extLst>
      <p:ext uri="{BB962C8B-B14F-4D97-AF65-F5344CB8AC3E}">
        <p14:creationId xmlns:p14="http://schemas.microsoft.com/office/powerpoint/2010/main" xmlns="" val="29877909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duotone>
              <a:schemeClr val="accent4">
                <a:shade val="45000"/>
                <a:satMod val="135000"/>
              </a:schemeClr>
              <a:prstClr val="white"/>
            </a:duotone>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27622" y="0"/>
            <a:ext cx="9171622" cy="830997"/>
          </a:xfrm>
          <a:prstGeom prst="rect">
            <a:avLst/>
          </a:prstGeom>
        </p:spPr>
        <p:txBody>
          <a:bodyPr wrap="square">
            <a:spAutoFit/>
            <a:scene3d>
              <a:camera prst="orthographicFront"/>
              <a:lightRig rig="sunset" dir="t"/>
            </a:scene3d>
            <a:sp3d extrusionH="57150" contourW="12700">
              <a:bevelT w="57150" h="38100" prst="hardEdge"/>
              <a:contourClr>
                <a:srgbClr val="5C437A"/>
              </a:contourClr>
            </a:sp3d>
          </a:bodyPr>
          <a:lstStyle/>
          <a:p>
            <a:pPr algn="ctr"/>
            <a:r>
              <a:rPr lang="ro-RO" sz="4800" b="1" cap="all" spc="300" smtClean="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algn="l" rotWithShape="0">
                    <a:prstClr val="black">
                      <a:alpha val="40000"/>
                    </a:prstClr>
                  </a:outerShdw>
                </a:effectLst>
              </a:rPr>
              <a:t>Iov și </a:t>
            </a:r>
            <a:r>
              <a:rPr lang="ro-RO" sz="4800" b="1" cap="all" spc="300" smtClean="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algn="l" rotWithShape="0">
                    <a:prstClr val="black">
                      <a:alpha val="40000"/>
                    </a:prstClr>
                  </a:outerShdw>
                </a:effectLst>
              </a:rPr>
              <a:t>adam</a:t>
            </a:r>
            <a:endParaRPr lang="ro-RO" sz="4800" b="1" cap="all" spc="30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algn="l" rotWithShape="0">
                  <a:prstClr val="black">
                    <a:alpha val="40000"/>
                  </a:prstClr>
                </a:outerShdw>
              </a:effectLst>
            </a:endParaRPr>
          </a:p>
        </p:txBody>
      </p:sp>
      <p:sp>
        <p:nvSpPr>
          <p:cNvPr id="3" name="2 Rectángulo"/>
          <p:cNvSpPr/>
          <p:nvPr/>
        </p:nvSpPr>
        <p:spPr>
          <a:xfrm>
            <a:off x="0" y="683404"/>
            <a:ext cx="9144000" cy="584775"/>
          </a:xfrm>
          <a:prstGeom prst="rect">
            <a:avLst/>
          </a:prstGeom>
        </p:spPr>
        <p:txBody>
          <a:bodyPr wrap="square">
            <a:spAutoFit/>
          </a:bodyPr>
          <a:lstStyle/>
          <a:p>
            <a:pPr algn="ctr"/>
            <a:r>
              <a:rPr lang="ro-RO" sz="1600" b="1" smtClean="0">
                <a:solidFill>
                  <a:schemeClr val="accent4">
                    <a:lumMod val="50000"/>
                  </a:schemeClr>
                </a:solidFill>
                <a:latin typeface="Comic Sans MS" pitchFamily="66" charset="0"/>
              </a:rPr>
              <a:t>«În toate acestea, Iov n-a păcătuit şi n-a spus nimic nepotrivit faţă de Dumnezeu.»</a:t>
            </a:r>
            <a:endParaRPr lang="ro-RO" sz="1600" b="1" smtClean="0">
              <a:solidFill>
                <a:schemeClr val="accent4">
                  <a:lumMod val="50000"/>
                </a:schemeClr>
              </a:solidFill>
              <a:latin typeface="Comic Sans MS" pitchFamily="66" charset="0"/>
            </a:endParaRPr>
          </a:p>
          <a:p>
            <a:pPr algn="ctr"/>
            <a:r>
              <a:rPr lang="ro-RO" sz="1600" b="1" smtClean="0">
                <a:solidFill>
                  <a:schemeClr val="accent4">
                    <a:lumMod val="50000"/>
                  </a:schemeClr>
                </a:solidFill>
                <a:latin typeface="Comic Sans MS" pitchFamily="66" charset="0"/>
              </a:rPr>
              <a:t> (Iov 1:22 GBV)</a:t>
            </a:r>
            <a:endParaRPr lang="ro-RO" sz="1600" b="1">
              <a:solidFill>
                <a:schemeClr val="accent4">
                  <a:lumMod val="50000"/>
                </a:schemeClr>
              </a:solidFill>
              <a:latin typeface="Comic Sans MS" pitchFamily="66" charset="0"/>
            </a:endParaRPr>
          </a:p>
        </p:txBody>
      </p:sp>
      <p:sp>
        <p:nvSpPr>
          <p:cNvPr id="4" name="3 CuadroTexto"/>
          <p:cNvSpPr txBox="1"/>
          <p:nvPr/>
        </p:nvSpPr>
        <p:spPr>
          <a:xfrm>
            <a:off x="3571868" y="1196752"/>
            <a:ext cx="5572132" cy="2631490"/>
          </a:xfrm>
          <a:prstGeom prst="rect">
            <a:avLst/>
          </a:prstGeom>
          <a:noFill/>
        </p:spPr>
        <p:txBody>
          <a:bodyPr wrap="square" rtlCol="0">
            <a:spAutoFit/>
          </a:bodyPr>
          <a:lstStyle/>
          <a:p>
            <a:pPr>
              <a:spcBef>
                <a:spcPts val="600"/>
              </a:spcBef>
            </a:pPr>
            <a:r>
              <a:rPr lang="ro-RO" sz="2000" b="1" dirty="0" smtClean="0"/>
              <a:t>Prin încercările sale, Satana dorea să îl facă pe Iov să Îl respingă pe Dumnezeu. Dar, deși a pierdut totul, Iov a rămas credincios. </a:t>
            </a:r>
          </a:p>
          <a:p>
            <a:pPr>
              <a:spcBef>
                <a:spcPts val="600"/>
              </a:spcBef>
            </a:pPr>
            <a:r>
              <a:rPr lang="ro-RO" sz="2000" b="1" dirty="0" smtClean="0"/>
              <a:t>Dumnezeu l-a lăsat pe Iov complet liber ca să aleagă dacă Îl slujește sau Îl respinge pentru că știa că el este capabil să aleagă corect. Dacă nu suntem capabili să rezistăm unei ispite, Dumnezeu nu va permite să fim ispitiți așa</a:t>
            </a:r>
            <a:r>
              <a:rPr lang="ro-RO" sz="2000" b="1" dirty="0" smtClean="0"/>
              <a:t>. (1 Corinteni 10:13).</a:t>
            </a:r>
            <a:endParaRPr lang="ro-RO" sz="2000" b="1" dirty="0" smtClean="0"/>
          </a:p>
        </p:txBody>
      </p:sp>
      <p:pic>
        <p:nvPicPr>
          <p:cNvPr id="1029" name="Picture 5" descr="I:\Dibujos\AdanYEva\Pecado\EvaTientaAAdan (16).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4716016" y="3933055"/>
            <a:ext cx="4176464" cy="2870279"/>
          </a:xfrm>
          <a:prstGeom prst="snip2DiagRect">
            <a:avLst>
              <a:gd name="adj1" fmla="val 17181"/>
              <a:gd name="adj2" fmla="val 16667"/>
            </a:avLst>
          </a:prstGeom>
          <a:solidFill>
            <a:srgbClr val="FFFFFF">
              <a:shade val="85000"/>
            </a:srgbClr>
          </a:solidFill>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pic>
      <p:pic>
        <p:nvPicPr>
          <p:cNvPr id="1030" name="Picture 6" descr="\\PC-EUNICE\FondosTematicos\Job\Job-19.jpg"/>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107504" y="1196752"/>
            <a:ext cx="3456384" cy="2487474"/>
          </a:xfrm>
          <a:prstGeom prst="snip2DiagRect">
            <a:avLst>
              <a:gd name="adj1" fmla="val 17181"/>
              <a:gd name="adj2" fmla="val 16667"/>
            </a:avLst>
          </a:prstGeom>
          <a:solidFill>
            <a:srgbClr val="FFFFFF">
              <a:shade val="85000"/>
            </a:srgbClr>
          </a:solidFill>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pic>
      <p:sp>
        <p:nvSpPr>
          <p:cNvPr id="5" name="4 Rectángulo"/>
          <p:cNvSpPr/>
          <p:nvPr/>
        </p:nvSpPr>
        <p:spPr>
          <a:xfrm>
            <a:off x="35496" y="3807038"/>
            <a:ext cx="4522693" cy="2554545"/>
          </a:xfrm>
          <a:prstGeom prst="rect">
            <a:avLst/>
          </a:prstGeom>
        </p:spPr>
        <p:txBody>
          <a:bodyPr wrap="square">
            <a:spAutoFit/>
          </a:bodyPr>
          <a:lstStyle/>
          <a:p>
            <a:pPr lvl="0">
              <a:spcBef>
                <a:spcPts val="600"/>
              </a:spcBef>
            </a:pPr>
            <a:r>
              <a:rPr lang="ro-RO" sz="2000" b="1" dirty="0" smtClean="0">
                <a:solidFill>
                  <a:prstClr val="black"/>
                </a:solidFill>
              </a:rPr>
              <a:t>Adam și Eva, ființe fără păcat, în mijlocul unui adevărat paradis, au păcătuit și au căzut în păcat din pricina atacurilor Satanei. Iov, în mijlocul durerii, tragediei și </a:t>
            </a:r>
            <a:r>
              <a:rPr lang="ro-RO" sz="2000" b="1" dirty="0" err="1" smtClean="0">
                <a:solidFill>
                  <a:prstClr val="black"/>
                </a:solidFill>
              </a:rPr>
              <a:t>ruinii</a:t>
            </a:r>
            <a:r>
              <a:rPr lang="ro-RO" sz="2000" b="1" dirty="0" smtClean="0">
                <a:solidFill>
                  <a:prstClr val="black"/>
                </a:solidFill>
              </a:rPr>
              <a:t> teribile, a rămas credincios lui Dumnezeu, în ciuda atacurilor </a:t>
            </a:r>
            <a:r>
              <a:rPr lang="ro-RO" sz="2000" b="1" dirty="0" smtClean="0">
                <a:solidFill>
                  <a:prstClr val="black"/>
                </a:solidFill>
              </a:rPr>
              <a:t>Satanei. </a:t>
            </a:r>
            <a:r>
              <a:rPr lang="ro-RO" sz="2000" b="1" dirty="0" smtClean="0">
                <a:solidFill>
                  <a:prstClr val="black"/>
                </a:solidFill>
              </a:rPr>
              <a:t>Ambii sunt exemple ale marii teme care </a:t>
            </a:r>
            <a:r>
              <a:rPr lang="ro-RO" sz="2000" b="1" dirty="0" smtClean="0">
                <a:solidFill>
                  <a:prstClr val="black"/>
                </a:solidFill>
              </a:rPr>
              <a:t>se </a:t>
            </a:r>
            <a:r>
              <a:rPr lang="ro-RO" sz="2000" b="1" dirty="0" smtClean="0">
                <a:solidFill>
                  <a:prstClr val="black"/>
                </a:solidFill>
              </a:rPr>
              <a:t>dezbate cu privire la liberul arbitru. </a:t>
            </a:r>
            <a:endParaRPr lang="ro-RO" sz="2000" b="1" dirty="0">
              <a:solidFill>
                <a:prstClr val="black"/>
              </a:solidFill>
            </a:endParaRPr>
          </a:p>
        </p:txBody>
      </p:sp>
    </p:spTree>
    <p:extLst>
      <p:ext uri="{BB962C8B-B14F-4D97-AF65-F5344CB8AC3E}">
        <p14:creationId xmlns:p14="http://schemas.microsoft.com/office/powerpoint/2010/main" xmlns="" val="36191121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animEffect transition="in" filter="wipe(right)">
                                      <p:cBhvr>
                                        <p:cTn id="23" dur="500"/>
                                        <p:tgtEl>
                                          <p:spTgt spid="103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wipe(left)">
                                      <p:cBhvr>
                                        <p:cTn id="26" dur="5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wipe(left)">
                                      <p:cBhvr>
                                        <p:cTn id="31" dur="500"/>
                                        <p:tgtEl>
                                          <p:spTgt spid="4">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right)">
                                      <p:cBhvr>
                                        <p:cTn id="36" dur="500"/>
                                        <p:tgtEl>
                                          <p:spTgt spid="5"/>
                                        </p:tgtEl>
                                      </p:cBhvr>
                                    </p:animEffect>
                                  </p:childTnLst>
                                </p:cTn>
                              </p:par>
                              <p:par>
                                <p:cTn id="37" presetID="22" presetClass="entr" presetSubtype="8" fill="hold" nodeType="withEffect">
                                  <p:stCondLst>
                                    <p:cond delay="0"/>
                                  </p:stCondLst>
                                  <p:childTnLst>
                                    <p:set>
                                      <p:cBhvr>
                                        <p:cTn id="38" dur="1" fill="hold">
                                          <p:stCondLst>
                                            <p:cond delay="0"/>
                                          </p:stCondLst>
                                        </p:cTn>
                                        <p:tgtEl>
                                          <p:spTgt spid="1029"/>
                                        </p:tgtEl>
                                        <p:attrNameLst>
                                          <p:attrName>style.visibility</p:attrName>
                                        </p:attrNameLst>
                                      </p:cBhvr>
                                      <p:to>
                                        <p:strVal val="visible"/>
                                      </p:to>
                                    </p:set>
                                    <p:animEffect transition="in" filter="wipe(left)">
                                      <p:cBhvr>
                                        <p:cTn id="39"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a14="http://schemas.microsoft.com/office/drawing/2010/main" xmlns="">
                  <a14:imgLayer r:embed="rId3">
                    <a14:imgEffect>
                      <a14:artisticBlur/>
                    </a14:imgEffect>
                    <a14:imgEffect>
                      <a14:brightnessContrast bright="-40000" contrast="-20000"/>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907704" y="0"/>
            <a:ext cx="7236296" cy="769441"/>
          </a:xfrm>
          <a:prstGeom prst="rect">
            <a:avLst/>
          </a:prstGeom>
        </p:spPr>
        <p:txBody>
          <a:bodyPr wrap="square">
            <a:spAutoFit/>
          </a:bodyPr>
          <a:lstStyle/>
          <a:p>
            <a:pPr algn="ctr"/>
            <a:r>
              <a:rPr lang="ro-RO" sz="4400" b="1" spc="200" smtClean="0">
                <a:ln w="29210">
                  <a:solidFill>
                    <a:schemeClr val="accent3">
                      <a:tint val="10000"/>
                    </a:schemeClr>
                  </a:solidFill>
                </a:ln>
                <a:solidFill>
                  <a:srgbClr val="38B27B">
                    <a:alpha val="50000"/>
                  </a:srgbClr>
                </a:solidFill>
                <a:effectLst>
                  <a:innerShdw blurRad="50800" dist="50800" dir="8100000">
                    <a:srgbClr val="7D7D7D">
                      <a:alpha val="73000"/>
                    </a:srgbClr>
                  </a:innerShdw>
                </a:effectLst>
              </a:rPr>
              <a:t>IOV ȘI </a:t>
            </a:r>
            <a:r>
              <a:rPr lang="ro-RO" sz="4400" b="1" spc="200" smtClean="0">
                <a:ln w="29210">
                  <a:solidFill>
                    <a:schemeClr val="accent3">
                      <a:tint val="10000"/>
                    </a:schemeClr>
                  </a:solidFill>
                </a:ln>
                <a:solidFill>
                  <a:srgbClr val="38B27B">
                    <a:alpha val="50000"/>
                  </a:srgbClr>
                </a:solidFill>
                <a:effectLst>
                  <a:innerShdw blurRad="50800" dist="50800" dir="8100000">
                    <a:srgbClr val="7D7D7D">
                      <a:alpha val="73000"/>
                    </a:srgbClr>
                  </a:innerShdw>
                </a:effectLst>
              </a:rPr>
              <a:t>SOȚIA </a:t>
            </a:r>
            <a:r>
              <a:rPr lang="ro-RO" sz="4400" b="1" spc="200" smtClean="0">
                <a:ln w="29210">
                  <a:solidFill>
                    <a:schemeClr val="accent3">
                      <a:tint val="10000"/>
                    </a:schemeClr>
                  </a:solidFill>
                </a:ln>
                <a:solidFill>
                  <a:srgbClr val="38B27B">
                    <a:alpha val="50000"/>
                  </a:srgbClr>
                </a:solidFill>
                <a:effectLst>
                  <a:innerShdw blurRad="50800" dist="50800" dir="8100000">
                    <a:srgbClr val="7D7D7D">
                      <a:alpha val="73000"/>
                    </a:srgbClr>
                  </a:innerShdw>
                </a:effectLst>
              </a:rPr>
              <a:t>LUI</a:t>
            </a:r>
            <a:endParaRPr lang="ro-RO" sz="4400" b="1" spc="200">
              <a:ln w="29210">
                <a:solidFill>
                  <a:schemeClr val="accent3">
                    <a:tint val="10000"/>
                  </a:schemeClr>
                </a:solidFill>
              </a:ln>
              <a:solidFill>
                <a:srgbClr val="38B27B">
                  <a:alpha val="50000"/>
                </a:srgbClr>
              </a:solidFill>
              <a:effectLst>
                <a:innerShdw blurRad="50800" dist="50800" dir="8100000">
                  <a:srgbClr val="7D7D7D">
                    <a:alpha val="73000"/>
                  </a:srgbClr>
                </a:innerShdw>
              </a:effectLst>
            </a:endParaRPr>
          </a:p>
        </p:txBody>
      </p:sp>
      <p:sp>
        <p:nvSpPr>
          <p:cNvPr id="3" name="2 Rectángulo"/>
          <p:cNvSpPr/>
          <p:nvPr/>
        </p:nvSpPr>
        <p:spPr>
          <a:xfrm>
            <a:off x="1907704" y="620688"/>
            <a:ext cx="7200800" cy="646331"/>
          </a:xfrm>
          <a:prstGeom prst="rect">
            <a:avLst/>
          </a:prstGeom>
        </p:spPr>
        <p:txBody>
          <a:bodyPr wrap="square">
            <a:spAutoFit/>
          </a:bodyPr>
          <a:lstStyle/>
          <a:p>
            <a:pPr algn="ctr"/>
            <a:r>
              <a:rPr lang="ro-RO" b="1" dirty="0" smtClean="0">
                <a:solidFill>
                  <a:srgbClr val="93DDAC"/>
                </a:solidFill>
                <a:latin typeface="Comic Sans MS" pitchFamily="66" charset="0"/>
              </a:rPr>
              <a:t>«Nevastă-sa i-a zis: „Tu rămâi neclintit în neprihănirea ta! </a:t>
            </a:r>
            <a:r>
              <a:rPr lang="ro-RO" b="1" dirty="0" err="1" smtClean="0">
                <a:solidFill>
                  <a:srgbClr val="93DDAC"/>
                </a:solidFill>
                <a:latin typeface="Comic Sans MS" pitchFamily="66" charset="0"/>
              </a:rPr>
              <a:t>Bleastămă</a:t>
            </a:r>
            <a:r>
              <a:rPr lang="ro-RO" b="1" dirty="0" smtClean="0">
                <a:solidFill>
                  <a:srgbClr val="93DDAC"/>
                </a:solidFill>
                <a:latin typeface="Comic Sans MS" pitchFamily="66" charset="0"/>
              </a:rPr>
              <a:t> pe Dumnezeu, şi mori!“» </a:t>
            </a:r>
            <a:r>
              <a:rPr lang="ro-RO" sz="1400" b="1" dirty="0" smtClean="0">
                <a:solidFill>
                  <a:srgbClr val="93DDAC"/>
                </a:solidFill>
                <a:latin typeface="Comic Sans MS" pitchFamily="66" charset="0"/>
              </a:rPr>
              <a:t>(Iov 2:9)</a:t>
            </a:r>
            <a:endParaRPr lang="ro-RO" b="1" dirty="0">
              <a:solidFill>
                <a:srgbClr val="93DDAC"/>
              </a:solidFill>
              <a:latin typeface="Comic Sans MS" pitchFamily="66" charset="0"/>
            </a:endParaRPr>
          </a:p>
        </p:txBody>
      </p:sp>
      <p:sp>
        <p:nvSpPr>
          <p:cNvPr id="4" name="3 CuadroTexto"/>
          <p:cNvSpPr txBox="1"/>
          <p:nvPr/>
        </p:nvSpPr>
        <p:spPr>
          <a:xfrm>
            <a:off x="1907704" y="1196752"/>
            <a:ext cx="7164288" cy="2015936"/>
          </a:xfrm>
          <a:prstGeom prst="rect">
            <a:avLst/>
          </a:prstGeom>
          <a:noFill/>
        </p:spPr>
        <p:txBody>
          <a:bodyPr wrap="square" rtlCol="0">
            <a:spAutoFit/>
          </a:bodyPr>
          <a:lstStyle/>
          <a:p>
            <a:pPr>
              <a:spcBef>
                <a:spcPts val="600"/>
              </a:spcBef>
            </a:pPr>
            <a:r>
              <a:rPr lang="ro-RO" sz="2000" b="1" dirty="0" smtClean="0">
                <a:solidFill>
                  <a:schemeClr val="bg1"/>
                </a:solidFill>
                <a:effectLst>
                  <a:outerShdw blurRad="50800" dist="50800" dir="5400000" algn="ctr" rotWithShape="0">
                    <a:schemeClr val="tx1"/>
                  </a:outerShdw>
                </a:effectLst>
              </a:rPr>
              <a:t>În ciuda primului atac al Satanei, Iov și-a păstrat integritatea </a:t>
            </a:r>
            <a:r>
              <a:rPr lang="ro-RO" b="1" dirty="0" smtClean="0">
                <a:solidFill>
                  <a:schemeClr val="bg1"/>
                </a:solidFill>
                <a:effectLst>
                  <a:outerShdw blurRad="50800" dist="50800" dir="5400000" algn="ctr" rotWithShape="0">
                    <a:schemeClr val="tx1"/>
                  </a:outerShdw>
                </a:effectLst>
              </a:rPr>
              <a:t>(Iov 2:3)</a:t>
            </a:r>
            <a:r>
              <a:rPr lang="ro-RO" sz="2000" b="1" dirty="0" smtClean="0">
                <a:solidFill>
                  <a:schemeClr val="bg1"/>
                </a:solidFill>
                <a:effectLst>
                  <a:outerShdw blurRad="50800" dist="50800" dir="5400000" algn="ctr" rotWithShape="0">
                    <a:schemeClr val="tx1"/>
                  </a:outerShdw>
                </a:effectLst>
              </a:rPr>
              <a:t>. După </a:t>
            </a:r>
            <a:r>
              <a:rPr lang="ro-RO" sz="2000" b="1" dirty="0" smtClean="0">
                <a:solidFill>
                  <a:schemeClr val="bg1"/>
                </a:solidFill>
                <a:effectLst>
                  <a:outerShdw blurRad="50800" dist="50800" dir="5400000" algn="ctr" rotWithShape="0">
                    <a:schemeClr val="tx1"/>
                  </a:outerShdw>
                </a:effectLst>
              </a:rPr>
              <a:t>cel de-al doilea atac, Satana îl întreabă pe Iov prin intermediul soției </a:t>
            </a:r>
            <a:r>
              <a:rPr lang="ro-RO" sz="2000" b="1" dirty="0" smtClean="0">
                <a:solidFill>
                  <a:schemeClr val="bg1"/>
                </a:solidFill>
                <a:effectLst>
                  <a:outerShdw blurRad="50800" dist="50800" dir="5400000" algn="ctr" rotWithShape="0">
                    <a:schemeClr val="tx1"/>
                  </a:outerShdw>
                </a:effectLst>
              </a:rPr>
              <a:t>acestuia: «Rămâi </a:t>
            </a:r>
            <a:r>
              <a:rPr lang="ro-RO" sz="2000" b="1" dirty="0" smtClean="0">
                <a:solidFill>
                  <a:schemeClr val="bg1"/>
                </a:solidFill>
                <a:effectLst>
                  <a:outerShdw blurRad="50800" dist="50800" dir="5400000" algn="ctr" rotWithShape="0">
                    <a:schemeClr val="tx1"/>
                  </a:outerShdw>
                </a:effectLst>
              </a:rPr>
              <a:t>neclintit în neprihănirea </a:t>
            </a:r>
            <a:r>
              <a:rPr lang="ro-RO" sz="2000" b="1" dirty="0" smtClean="0">
                <a:solidFill>
                  <a:schemeClr val="bg1"/>
                </a:solidFill>
                <a:effectLst>
                  <a:outerShdw blurRad="50800" dist="50800" dir="5400000" algn="ctr" rotWithShape="0">
                    <a:schemeClr val="tx1"/>
                  </a:outerShdw>
                </a:effectLst>
              </a:rPr>
              <a:t>ta?».</a:t>
            </a:r>
          </a:p>
          <a:p>
            <a:pPr>
              <a:spcBef>
                <a:spcPts val="600"/>
              </a:spcBef>
            </a:pPr>
            <a:r>
              <a:rPr lang="ro-RO" sz="2000" b="1" dirty="0" smtClean="0">
                <a:solidFill>
                  <a:schemeClr val="bg1"/>
                </a:solidFill>
                <a:effectLst>
                  <a:outerShdw blurRad="50800" dist="50800" dir="5400000" algn="ctr" rotWithShape="0">
                    <a:schemeClr val="tx1"/>
                  </a:outerShdw>
                </a:effectLst>
              </a:rPr>
              <a:t>Disperată </a:t>
            </a:r>
            <a:r>
              <a:rPr lang="ro-RO" sz="2000" b="1" dirty="0" smtClean="0">
                <a:solidFill>
                  <a:schemeClr val="bg1"/>
                </a:solidFill>
                <a:effectLst>
                  <a:outerShdw blurRad="50800" dist="50800" dir="5400000" algn="ctr" rotWithShape="0">
                    <a:schemeClr val="tx1"/>
                  </a:outerShdw>
                </a:effectLst>
              </a:rPr>
              <a:t>și plină de durere, soția lui Iov nu putea înțelege cum soțul ei continua să Îl laude pe Dumnezeu, când, după cum se părea, Acesta i-a luat totul. </a:t>
            </a:r>
          </a:p>
        </p:txBody>
      </p:sp>
      <p:pic>
        <p:nvPicPr>
          <p:cNvPr id="2051" name="Picture 3" descr="\\PC-EUNICE\FondosTematicos\Job\14Job-Is-Patient2.jpg"/>
          <p:cNvPicPr>
            <a:picLocks noChangeAspect="1" noChangeArrowheads="1"/>
          </p:cNvPicPr>
          <p:nvPr/>
        </p:nvPicPr>
        <p:blipFill>
          <a:blip r:embed="rId4">
            <a:extLst>
              <a:ext uri="{28A0092B-C50C-407E-A947-70E740481C1C}">
                <a14:useLocalDpi xmlns:a14="http://schemas.microsoft.com/office/drawing/2010/main" xmlns=""/>
              </a:ext>
            </a:extLst>
          </a:blip>
          <a:srcRect/>
          <a:stretch>
            <a:fillRect/>
          </a:stretch>
        </p:blipFill>
        <p:spPr bwMode="auto">
          <a:xfrm>
            <a:off x="3614542" y="3284984"/>
            <a:ext cx="5457450" cy="3456384"/>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p:spPr>
      </p:pic>
      <p:sp>
        <p:nvSpPr>
          <p:cNvPr id="5" name="4 Rectángulo"/>
          <p:cNvSpPr/>
          <p:nvPr/>
        </p:nvSpPr>
        <p:spPr>
          <a:xfrm>
            <a:off x="-27622" y="3149316"/>
            <a:ext cx="3663518" cy="3708708"/>
          </a:xfrm>
          <a:prstGeom prst="rect">
            <a:avLst/>
          </a:prstGeom>
        </p:spPr>
        <p:txBody>
          <a:bodyPr wrap="square">
            <a:spAutoFit/>
          </a:bodyPr>
          <a:lstStyle/>
          <a:p>
            <a:pPr lvl="0">
              <a:lnSpc>
                <a:spcPts val="2300"/>
              </a:lnSpc>
              <a:spcBef>
                <a:spcPts val="600"/>
              </a:spcBef>
            </a:pPr>
            <a:r>
              <a:rPr lang="ro-RO" sz="2000" b="1" dirty="0" smtClean="0">
                <a:solidFill>
                  <a:schemeClr val="bg1"/>
                </a:solidFill>
                <a:effectLst>
                  <a:outerShdw blurRad="50800" dist="50800" dir="5400000" algn="ctr" rotWithShape="0">
                    <a:schemeClr val="tx1"/>
                  </a:outerShdw>
                </a:effectLst>
              </a:rPr>
              <a:t>«</a:t>
            </a:r>
            <a:r>
              <a:rPr lang="ro-RO" sz="2000" b="1" dirty="0" smtClean="0">
                <a:solidFill>
                  <a:schemeClr val="bg1"/>
                </a:solidFill>
                <a:effectLst>
                  <a:outerShdw blurRad="50800" dist="50800" dir="5400000" algn="ctr" rotWithShape="0">
                    <a:schemeClr val="tx1"/>
                  </a:outerShdw>
                </a:effectLst>
                <a:latin typeface="Calibri" pitchFamily="34" charset="0"/>
              </a:rPr>
              <a:t>Ce! primim de la Dumnezeu binele, şi să nu primim şi răul?</a:t>
            </a:r>
            <a:r>
              <a:rPr lang="ro-RO" sz="2000" b="1" dirty="0" smtClean="0">
                <a:solidFill>
                  <a:schemeClr val="bg1"/>
                </a:solidFill>
                <a:effectLst>
                  <a:outerShdw blurRad="50800" dist="50800" dir="5400000" algn="ctr" rotWithShape="0">
                    <a:schemeClr val="tx1"/>
                  </a:outerShdw>
                </a:effectLst>
              </a:rPr>
              <a:t>» </a:t>
            </a:r>
            <a:r>
              <a:rPr lang="ro-RO" b="1" dirty="0" smtClean="0">
                <a:solidFill>
                  <a:schemeClr val="bg1"/>
                </a:solidFill>
                <a:effectLst>
                  <a:outerShdw blurRad="50800" dist="50800" dir="5400000" algn="ctr" rotWithShape="0">
                    <a:schemeClr val="tx1"/>
                  </a:outerShdw>
                </a:effectLst>
              </a:rPr>
              <a:t>(Iov 2:10)</a:t>
            </a:r>
            <a:r>
              <a:rPr lang="ro-RO" sz="2000" b="1" dirty="0" smtClean="0">
                <a:solidFill>
                  <a:schemeClr val="bg1"/>
                </a:solidFill>
                <a:effectLst>
                  <a:outerShdw blurRad="50800" dist="50800" dir="5400000" algn="ctr" rotWithShape="0">
                    <a:schemeClr val="tx1"/>
                  </a:outerShdw>
                </a:effectLst>
              </a:rPr>
              <a:t>. Aici </a:t>
            </a:r>
            <a:r>
              <a:rPr lang="ro-RO" sz="2000" b="1" dirty="0" smtClean="0">
                <a:solidFill>
                  <a:schemeClr val="bg1"/>
                </a:solidFill>
                <a:effectLst>
                  <a:outerShdw blurRad="50800" dist="50800" dir="5400000" algn="ctr" rotWithShape="0">
                    <a:schemeClr val="tx1"/>
                  </a:outerShdw>
                </a:effectLst>
              </a:rPr>
              <a:t>este rădăcina credinței lui Iov. Așa cum Pavel a făcut secole mai târziu, Iov a învățat să se încreadă deplin în Dumnezeu și să conteze pe El în orice situație. </a:t>
            </a:r>
          </a:p>
          <a:p>
            <a:pPr lvl="0">
              <a:lnSpc>
                <a:spcPts val="2300"/>
              </a:lnSpc>
              <a:spcBef>
                <a:spcPts val="600"/>
              </a:spcBef>
            </a:pPr>
            <a:r>
              <a:rPr lang="ro-RO" sz="2000" b="1" dirty="0" smtClean="0">
                <a:solidFill>
                  <a:schemeClr val="bg1"/>
                </a:solidFill>
                <a:effectLst>
                  <a:outerShdw blurRad="50800" dist="50800" dir="5400000" algn="ctr" rotWithShape="0">
                    <a:schemeClr val="tx1"/>
                  </a:outerShdw>
                </a:effectLst>
              </a:rPr>
              <a:t>Credința noastră trebuie să se bazeze pe aceeași premisă: </a:t>
            </a:r>
            <a:r>
              <a:rPr lang="ro-RO" sz="2000" b="1" dirty="0" smtClean="0">
                <a:solidFill>
                  <a:schemeClr val="bg1"/>
                </a:solidFill>
                <a:effectLst>
                  <a:outerShdw blurRad="50800" dist="50800" dir="5400000" algn="ctr" rotWithShape="0">
                    <a:schemeClr val="tx1"/>
                  </a:outerShdw>
                </a:effectLst>
              </a:rPr>
              <a:t>«Pot </a:t>
            </a:r>
            <a:r>
              <a:rPr lang="ro-RO" sz="2000" b="1" dirty="0" smtClean="0">
                <a:solidFill>
                  <a:schemeClr val="bg1"/>
                </a:solidFill>
                <a:effectLst>
                  <a:outerShdw blurRad="50800" dist="50800" dir="5400000" algn="ctr" rotWithShape="0">
                    <a:schemeClr val="tx1"/>
                  </a:outerShdw>
                </a:effectLst>
              </a:rPr>
              <a:t>totul în Hristos care mă </a:t>
            </a:r>
            <a:r>
              <a:rPr lang="ro-RO" sz="2000" b="1" dirty="0" smtClean="0">
                <a:solidFill>
                  <a:schemeClr val="bg1"/>
                </a:solidFill>
                <a:effectLst>
                  <a:outerShdw blurRad="50800" dist="50800" dir="5400000" algn="ctr" rotWithShape="0">
                    <a:schemeClr val="tx1"/>
                  </a:outerShdw>
                </a:effectLst>
              </a:rPr>
              <a:t>întărește» </a:t>
            </a:r>
            <a:r>
              <a:rPr lang="ro-RO" b="1" dirty="0" smtClean="0">
                <a:solidFill>
                  <a:schemeClr val="bg1"/>
                </a:solidFill>
                <a:effectLst>
                  <a:outerShdw blurRad="50800" dist="50800" dir="5400000" algn="ctr" rotWithShape="0">
                    <a:schemeClr val="tx1"/>
                  </a:outerShdw>
                </a:effectLst>
              </a:rPr>
              <a:t>(Filipeni 4:13)</a:t>
            </a:r>
            <a:r>
              <a:rPr lang="ro-RO" sz="2000" b="1" dirty="0" smtClean="0">
                <a:solidFill>
                  <a:schemeClr val="bg1"/>
                </a:solidFill>
                <a:effectLst>
                  <a:outerShdw blurRad="50800" dist="50800" dir="5400000" algn="ctr" rotWithShape="0">
                    <a:schemeClr val="tx1"/>
                  </a:outerShdw>
                </a:effectLst>
              </a:rPr>
              <a:t>.</a:t>
            </a:r>
            <a:endParaRPr lang="ro-RO" sz="2000" b="1" dirty="0">
              <a:solidFill>
                <a:schemeClr val="bg1"/>
              </a:solidFill>
              <a:effectLst>
                <a:outerShdw blurRad="50800" dist="50800" dir="5400000" algn="ctr" rotWithShape="0">
                  <a:schemeClr val="tx1"/>
                </a:outerShdw>
              </a:effectLst>
            </a:endParaRPr>
          </a:p>
        </p:txBody>
      </p:sp>
      <p:pic>
        <p:nvPicPr>
          <p:cNvPr id="2052" name="Picture 4" descr="\\PC-EUNICE\FondosTematicos\Job\De Durero.jpg"/>
          <p:cNvPicPr>
            <a:picLocks noChangeAspect="1" noChangeArrowheads="1"/>
          </p:cNvPicPr>
          <p:nvPr/>
        </p:nvPicPr>
        <p:blipFill>
          <a:blip r:embed="rId5">
            <a:extLst>
              <a:ext uri="{28A0092B-C50C-407E-A947-70E740481C1C}">
                <a14:useLocalDpi xmlns:a14="http://schemas.microsoft.com/office/drawing/2010/main" xmlns=""/>
              </a:ext>
            </a:extLst>
          </a:blip>
          <a:srcRect/>
          <a:stretch>
            <a:fillRect/>
          </a:stretch>
        </p:blipFill>
        <p:spPr bwMode="auto">
          <a:xfrm>
            <a:off x="179512" y="81183"/>
            <a:ext cx="1656184" cy="3013613"/>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xmlns="" val="26184100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31" presetClass="entr" presetSubtype="0" fill="hold" nodeType="afterEffect">
                                  <p:stCondLst>
                                    <p:cond delay="0"/>
                                  </p:stCondLst>
                                  <p:childTnLst>
                                    <p:set>
                                      <p:cBhvr>
                                        <p:cTn id="20" dur="1" fill="hold">
                                          <p:stCondLst>
                                            <p:cond delay="0"/>
                                          </p:stCondLst>
                                        </p:cTn>
                                        <p:tgtEl>
                                          <p:spTgt spid="2051"/>
                                        </p:tgtEl>
                                        <p:attrNameLst>
                                          <p:attrName>style.visibility</p:attrName>
                                        </p:attrNameLst>
                                      </p:cBhvr>
                                      <p:to>
                                        <p:strVal val="visible"/>
                                      </p:to>
                                    </p:set>
                                    <p:anim calcmode="lin" valueType="num">
                                      <p:cBhvr>
                                        <p:cTn id="21" dur="1000" fill="hold"/>
                                        <p:tgtEl>
                                          <p:spTgt spid="2051"/>
                                        </p:tgtEl>
                                        <p:attrNameLst>
                                          <p:attrName>ppt_w</p:attrName>
                                        </p:attrNameLst>
                                      </p:cBhvr>
                                      <p:tavLst>
                                        <p:tav tm="0">
                                          <p:val>
                                            <p:fltVal val="0"/>
                                          </p:val>
                                        </p:tav>
                                        <p:tav tm="100000">
                                          <p:val>
                                            <p:strVal val="#ppt_w"/>
                                          </p:val>
                                        </p:tav>
                                      </p:tavLst>
                                    </p:anim>
                                    <p:anim calcmode="lin" valueType="num">
                                      <p:cBhvr>
                                        <p:cTn id="22" dur="1000" fill="hold"/>
                                        <p:tgtEl>
                                          <p:spTgt spid="2051"/>
                                        </p:tgtEl>
                                        <p:attrNameLst>
                                          <p:attrName>ppt_h</p:attrName>
                                        </p:attrNameLst>
                                      </p:cBhvr>
                                      <p:tavLst>
                                        <p:tav tm="0">
                                          <p:val>
                                            <p:fltVal val="0"/>
                                          </p:val>
                                        </p:tav>
                                        <p:tav tm="100000">
                                          <p:val>
                                            <p:strVal val="#ppt_h"/>
                                          </p:val>
                                        </p:tav>
                                      </p:tavLst>
                                    </p:anim>
                                    <p:anim calcmode="lin" valueType="num">
                                      <p:cBhvr>
                                        <p:cTn id="23" dur="1000" fill="hold"/>
                                        <p:tgtEl>
                                          <p:spTgt spid="2051"/>
                                        </p:tgtEl>
                                        <p:attrNameLst>
                                          <p:attrName>style.rotation</p:attrName>
                                        </p:attrNameLst>
                                      </p:cBhvr>
                                      <p:tavLst>
                                        <p:tav tm="0">
                                          <p:val>
                                            <p:fltVal val="90"/>
                                          </p:val>
                                        </p:tav>
                                        <p:tav tm="100000">
                                          <p:val>
                                            <p:fltVal val="0"/>
                                          </p:val>
                                        </p:tav>
                                      </p:tavLst>
                                    </p:anim>
                                    <p:animEffect transition="in" filter="fade">
                                      <p:cBhvr>
                                        <p:cTn id="24" dur="1000"/>
                                        <p:tgtEl>
                                          <p:spTgt spid="205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wipe(left)">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wipe(left)">
                                      <p:cBhvr>
                                        <p:cTn id="34" dur="500"/>
                                        <p:tgtEl>
                                          <p:spTgt spid="4">
                                            <p:txEl>
                                              <p:pRg st="1" end="1"/>
                                            </p:txEl>
                                          </p:spTgt>
                                        </p:tgtEl>
                                      </p:cBhvr>
                                    </p:animEffect>
                                  </p:childTnLst>
                                </p:cTn>
                              </p:par>
                              <p:par>
                                <p:cTn id="35" presetID="25" presetClass="entr" presetSubtype="0" fill="hold" nodeType="withEffect">
                                  <p:stCondLst>
                                    <p:cond delay="0"/>
                                  </p:stCondLst>
                                  <p:childTnLst>
                                    <p:set>
                                      <p:cBhvr>
                                        <p:cTn id="36" dur="1" fill="hold">
                                          <p:stCondLst>
                                            <p:cond delay="0"/>
                                          </p:stCondLst>
                                        </p:cTn>
                                        <p:tgtEl>
                                          <p:spTgt spid="2052"/>
                                        </p:tgtEl>
                                        <p:attrNameLst>
                                          <p:attrName>style.visibility</p:attrName>
                                        </p:attrNameLst>
                                      </p:cBhvr>
                                      <p:to>
                                        <p:strVal val="visible"/>
                                      </p:to>
                                    </p:set>
                                    <p:anim calcmode="lin" valueType="num">
                                      <p:cBhvr>
                                        <p:cTn id="37" dur="500" decel="50000" fill="hold">
                                          <p:stCondLst>
                                            <p:cond delay="0"/>
                                          </p:stCondLst>
                                        </p:cTn>
                                        <p:tgtEl>
                                          <p:spTgt spid="2052"/>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2052"/>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2052"/>
                                        </p:tgtEl>
                                        <p:attrNameLst>
                                          <p:attrName>ppt_w</p:attrName>
                                        </p:attrNameLst>
                                      </p:cBhvr>
                                      <p:tavLst>
                                        <p:tav tm="0">
                                          <p:val>
                                            <p:strVal val="#ppt_w*.05"/>
                                          </p:val>
                                        </p:tav>
                                        <p:tav tm="100000">
                                          <p:val>
                                            <p:strVal val="#ppt_w"/>
                                          </p:val>
                                        </p:tav>
                                      </p:tavLst>
                                    </p:anim>
                                    <p:anim calcmode="lin" valueType="num">
                                      <p:cBhvr>
                                        <p:cTn id="40" dur="1000" fill="hold"/>
                                        <p:tgtEl>
                                          <p:spTgt spid="2052"/>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2052"/>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2052"/>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2052"/>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205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Effect transition="in" filter="wipe(up)">
                                      <p:cBhvr>
                                        <p:cTn id="49" dur="500"/>
                                        <p:tgtEl>
                                          <p:spTgt spid="5">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5">
                                            <p:txEl>
                                              <p:pRg st="1" end="1"/>
                                            </p:txEl>
                                          </p:spTgt>
                                        </p:tgtEl>
                                        <p:attrNameLst>
                                          <p:attrName>style.visibility</p:attrName>
                                        </p:attrNameLst>
                                      </p:cBhvr>
                                      <p:to>
                                        <p:strVal val="visible"/>
                                      </p:to>
                                    </p:set>
                                    <p:animEffect transition="in" filter="wipe(up)">
                                      <p:cBhvr>
                                        <p:cTn id="5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xmlns="">
                  <a14:imgLayer r:embed="rId3">
                    <a14:imgEffect>
                      <a14:artisticCrisscrossEtching pressure="35"/>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27622" y="0"/>
            <a:ext cx="5135257" cy="923330"/>
          </a:xfrm>
          <a:prstGeom prst="rect">
            <a:avLst/>
          </a:prstGeom>
        </p:spPr>
        <p:txBody>
          <a:bodyPr wrap="square">
            <a:spAutoFit/>
          </a:bodyPr>
          <a:lstStyle/>
          <a:p>
            <a:pPr algn="ctr"/>
            <a:r>
              <a:rPr lang="ro-RO" sz="5400" b="1" spc="300" smtClean="0">
                <a:ln w="18000">
                  <a:solidFill>
                    <a:srgbClr val="779BF5"/>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IOV </a:t>
            </a:r>
            <a:r>
              <a:rPr lang="ro-RO" sz="5400" b="1" spc="300" smtClean="0">
                <a:ln w="18000">
                  <a:solidFill>
                    <a:srgbClr val="779BF5"/>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ȘI </a:t>
            </a:r>
            <a:r>
              <a:rPr lang="ro-RO" sz="5400" b="1" spc="300" smtClean="0">
                <a:ln w="18000">
                  <a:solidFill>
                    <a:srgbClr val="779BF5"/>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ISUS</a:t>
            </a:r>
            <a:endParaRPr lang="ro-RO" sz="5400" b="1" spc="300">
              <a:ln w="18000">
                <a:solidFill>
                  <a:srgbClr val="779BF5"/>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3" name="2 Rectángulo"/>
          <p:cNvSpPr/>
          <p:nvPr/>
        </p:nvSpPr>
        <p:spPr>
          <a:xfrm>
            <a:off x="-4933" y="766445"/>
            <a:ext cx="5369022" cy="923330"/>
          </a:xfrm>
          <a:prstGeom prst="rect">
            <a:avLst/>
          </a:prstGeom>
        </p:spPr>
        <p:txBody>
          <a:bodyPr wrap="square">
            <a:spAutoFit/>
          </a:bodyPr>
          <a:lstStyle/>
          <a:p>
            <a:pPr algn="ctr"/>
            <a:r>
              <a:rPr lang="ro-RO" b="1" dirty="0" smtClean="0">
                <a:solidFill>
                  <a:schemeClr val="tx2">
                    <a:lumMod val="75000"/>
                  </a:schemeClr>
                </a:solidFill>
                <a:latin typeface="Comic Sans MS" pitchFamily="66" charset="0"/>
              </a:rPr>
              <a:t>«În toate acestea, Iov n-a păcătuit deloc… În toate acestea, Iov n-a păcătuit deloc cu buzele lui.» </a:t>
            </a:r>
            <a:r>
              <a:rPr lang="ro-RO" sz="1400" b="1" dirty="0" smtClean="0">
                <a:solidFill>
                  <a:schemeClr val="tx2">
                    <a:lumMod val="75000"/>
                  </a:schemeClr>
                </a:solidFill>
                <a:latin typeface="Comic Sans MS" pitchFamily="66" charset="0"/>
              </a:rPr>
              <a:t>(Iov 1:22; 2:10)</a:t>
            </a:r>
            <a:endParaRPr lang="ro-RO" b="1" dirty="0">
              <a:solidFill>
                <a:schemeClr val="tx2">
                  <a:lumMod val="75000"/>
                </a:schemeClr>
              </a:solidFill>
              <a:latin typeface="Comic Sans MS" pitchFamily="66" charset="0"/>
            </a:endParaRPr>
          </a:p>
        </p:txBody>
      </p:sp>
      <p:sp>
        <p:nvSpPr>
          <p:cNvPr id="5" name="4 CuadroTexto"/>
          <p:cNvSpPr txBox="1"/>
          <p:nvPr/>
        </p:nvSpPr>
        <p:spPr>
          <a:xfrm>
            <a:off x="-19005" y="1734006"/>
            <a:ext cx="4302973" cy="4862870"/>
          </a:xfrm>
          <a:prstGeom prst="rect">
            <a:avLst/>
          </a:prstGeom>
          <a:noFill/>
        </p:spPr>
        <p:txBody>
          <a:bodyPr wrap="square" rtlCol="0">
            <a:spAutoFit/>
          </a:bodyPr>
          <a:lstStyle/>
          <a:p>
            <a:pPr>
              <a:spcBef>
                <a:spcPts val="600"/>
              </a:spcBef>
            </a:pPr>
            <a:r>
              <a:rPr lang="ro-RO" sz="2000" b="1" smtClean="0"/>
              <a:t>La finalul fiecăreia din cele două încercări, se spune clar că Iov nu </a:t>
            </a:r>
            <a:r>
              <a:rPr lang="ro-RO" sz="2000" b="1" smtClean="0"/>
              <a:t>a </a:t>
            </a:r>
            <a:r>
              <a:rPr lang="ro-RO" sz="2000" b="1" smtClean="0"/>
              <a:t>păcătuit</a:t>
            </a:r>
            <a:r>
              <a:rPr lang="ro-RO" sz="2000" b="1" smtClean="0"/>
              <a:t>. Nu </a:t>
            </a:r>
            <a:r>
              <a:rPr lang="ro-RO" sz="2000" b="1" smtClean="0"/>
              <a:t>a păcătuit nici cu fapta, nici </a:t>
            </a:r>
            <a:r>
              <a:rPr lang="ro-RO" sz="2000" b="1" smtClean="0"/>
              <a:t>cu </a:t>
            </a:r>
            <a:r>
              <a:rPr lang="ro-RO" sz="2000" b="1" smtClean="0"/>
              <a:t>vorba</a:t>
            </a:r>
            <a:r>
              <a:rPr lang="ro-RO" sz="2000" b="1" smtClean="0"/>
              <a:t>.</a:t>
            </a:r>
          </a:p>
          <a:p>
            <a:pPr>
              <a:spcBef>
                <a:spcPts val="600"/>
              </a:spcBef>
            </a:pPr>
            <a:r>
              <a:rPr lang="ro-RO" sz="2000" b="1" smtClean="0"/>
              <a:t>Desigur</a:t>
            </a:r>
            <a:r>
              <a:rPr lang="ro-RO" sz="2000" b="1" smtClean="0"/>
              <a:t>, acest lucru nu înseamnă că Iov nu avea niciun păcat. În realitate avea și el nevoie de un Mântuitor, ca și </a:t>
            </a:r>
            <a:r>
              <a:rPr lang="ro-RO" sz="2000" b="1" smtClean="0"/>
              <a:t>noi </a:t>
            </a:r>
            <a:r>
              <a:rPr lang="ro-RO" sz="2000" b="1" smtClean="0"/>
              <a:t>(</a:t>
            </a:r>
            <a:r>
              <a:rPr lang="ro-RO" sz="2000" b="1" smtClean="0"/>
              <a:t>Iov</a:t>
            </a:r>
            <a:r>
              <a:rPr lang="ro-RO" sz="2000" b="1" smtClean="0"/>
              <a:t> </a:t>
            </a:r>
            <a:r>
              <a:rPr lang="ro-RO" sz="2000" b="1" smtClean="0"/>
              <a:t>19:25</a:t>
            </a:r>
            <a:r>
              <a:rPr lang="ro-RO" sz="2000" b="1" smtClean="0"/>
              <a:t>). Dar </a:t>
            </a:r>
            <a:r>
              <a:rPr lang="ro-RO" sz="2000" b="1" smtClean="0"/>
              <a:t>și-a </a:t>
            </a:r>
            <a:r>
              <a:rPr lang="ro-RO" sz="2000" b="1" smtClean="0"/>
              <a:t>păstrat </a:t>
            </a:r>
            <a:r>
              <a:rPr lang="ro-RO" sz="2000" b="1" smtClean="0"/>
              <a:t>neprihănirea</a:t>
            </a:r>
            <a:r>
              <a:rPr lang="ro-RO" sz="2000" b="1" smtClean="0"/>
              <a:t>.</a:t>
            </a:r>
          </a:p>
          <a:p>
            <a:pPr>
              <a:spcBef>
                <a:spcPts val="600"/>
              </a:spcBef>
            </a:pPr>
            <a:r>
              <a:rPr lang="ro-RO" sz="2000" b="1" smtClean="0"/>
              <a:t>În </a:t>
            </a:r>
            <a:r>
              <a:rPr lang="ro-RO" sz="2000" b="1" smtClean="0"/>
              <a:t>acest sens el poate fi văzut ca un simbol, un exemplu slab al lui Isus, care, în mijlocul încercărilor și ispitelor teribile, nu a renunțat, nu a căzut în păcat și a anulat astfel acuzațiile Satanei împotriva lui Dumnezeu</a:t>
            </a:r>
            <a:r>
              <a:rPr lang="ro-RO" sz="2000" b="1" smtClean="0"/>
              <a:t>. </a:t>
            </a:r>
            <a:endParaRPr lang="ro-RO" sz="2000" b="1"/>
          </a:p>
        </p:txBody>
      </p:sp>
      <p:pic>
        <p:nvPicPr>
          <p:cNvPr id="3074" name="Picture 2" descr="\\PC-EUNICE\FondosTematicos\Jesus\Tentaciones\043.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4286248" y="4821354"/>
            <a:ext cx="2924944" cy="1949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3075" name="Picture 3" descr="\\PC-EUNICE\FondosTematicos\Jesus\Tentaciones\36618_all_011_03.jpg"/>
          <p:cNvPicPr>
            <a:picLocks noChangeAspect="1" noChangeArrowheads="1"/>
          </p:cNvPicPr>
          <p:nvPr/>
        </p:nvPicPr>
        <p:blipFill>
          <a:blip r:embed="rId5">
            <a:extLst>
              <a:ext uri="{28A0092B-C50C-407E-A947-70E740481C1C}">
                <a14:useLocalDpi xmlns:a14="http://schemas.microsoft.com/office/drawing/2010/main" xmlns=""/>
              </a:ext>
            </a:extLst>
          </a:blip>
          <a:srcRect/>
          <a:stretch>
            <a:fillRect/>
          </a:stretch>
        </p:blipFill>
        <p:spPr bwMode="auto">
          <a:xfrm flipH="1">
            <a:off x="4286248" y="2796855"/>
            <a:ext cx="4071686" cy="19180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3076" name="Picture 4" descr="\\PC-EUNICE\FondosTematicos\Jesus\Tentaciones\JESUS TENTACIONES.jpg"/>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6942796" y="116632"/>
            <a:ext cx="2093700" cy="25471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3077" name="Picture 5" descr="\\PC-EUNICE\FondosTematicos\Jesus\Tentaciones\William_Hole_Get_Thee_Behind_Me_525.jpg"/>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6942796" y="3789040"/>
            <a:ext cx="2093700" cy="3011486"/>
          </a:xfrm>
          <a:prstGeom prst="ellipse">
            <a:avLst/>
          </a:prstGeom>
          <a:ln w="63500" cap="rnd">
            <a:solidFill>
              <a:schemeClr val="tx2">
                <a:lumMod val="60000"/>
                <a:lumOff val="40000"/>
              </a:schemeClr>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pic>
        <p:nvPicPr>
          <p:cNvPr id="3078" name="Picture 6" descr="I:\Dibujos\Job\03892[1].png"/>
          <p:cNvPicPr>
            <a:picLocks noChangeAspect="1"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4644008" y="-10880"/>
            <a:ext cx="2715254" cy="28179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338388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nodeType="withEffect">
                                  <p:stCondLst>
                                    <p:cond delay="0"/>
                                  </p:stCondLst>
                                  <p:childTnLst>
                                    <p:set>
                                      <p:cBhvr>
                                        <p:cTn id="18" dur="1" fill="hold">
                                          <p:stCondLst>
                                            <p:cond delay="0"/>
                                          </p:stCondLst>
                                        </p:cTn>
                                        <p:tgtEl>
                                          <p:spTgt spid="3078"/>
                                        </p:tgtEl>
                                        <p:attrNameLst>
                                          <p:attrName>style.visibility</p:attrName>
                                        </p:attrNameLst>
                                      </p:cBhvr>
                                      <p:to>
                                        <p:strVal val="visible"/>
                                      </p:to>
                                    </p:set>
                                    <p:animEffect transition="in" filter="randombar(horizontal)">
                                      <p:cBhvr>
                                        <p:cTn id="19" dur="500"/>
                                        <p:tgtEl>
                                          <p:spTgt spid="3078"/>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1000"/>
                                        <p:tgtEl>
                                          <p:spTgt spid="5">
                                            <p:txEl>
                                              <p:pRg st="0" end="0"/>
                                            </p:txEl>
                                          </p:spTgt>
                                        </p:tgtEl>
                                      </p:cBhvr>
                                    </p:animEffect>
                                    <p:anim calcmode="lin" valueType="num">
                                      <p:cBhvr>
                                        <p:cTn id="2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1000"/>
                                        <p:tgtEl>
                                          <p:spTgt spid="5">
                                            <p:txEl>
                                              <p:pRg st="1" end="1"/>
                                            </p:txEl>
                                          </p:spTgt>
                                        </p:tgtEl>
                                      </p:cBhvr>
                                    </p:animEffect>
                                    <p:anim calcmode="lin" valueType="num">
                                      <p:cBhvr>
                                        <p:cTn id="3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076"/>
                                        </p:tgtEl>
                                        <p:attrNameLst>
                                          <p:attrName>style.visibility</p:attrName>
                                        </p:attrNameLst>
                                      </p:cBhvr>
                                      <p:to>
                                        <p:strVal val="visible"/>
                                      </p:to>
                                    </p:set>
                                    <p:anim calcmode="lin" valueType="num">
                                      <p:cBhvr>
                                        <p:cTn id="40" dur="500" fill="hold"/>
                                        <p:tgtEl>
                                          <p:spTgt spid="3076"/>
                                        </p:tgtEl>
                                        <p:attrNameLst>
                                          <p:attrName>ppt_w</p:attrName>
                                        </p:attrNameLst>
                                      </p:cBhvr>
                                      <p:tavLst>
                                        <p:tav tm="0">
                                          <p:val>
                                            <p:fltVal val="0"/>
                                          </p:val>
                                        </p:tav>
                                        <p:tav tm="100000">
                                          <p:val>
                                            <p:strVal val="#ppt_w"/>
                                          </p:val>
                                        </p:tav>
                                      </p:tavLst>
                                    </p:anim>
                                    <p:anim calcmode="lin" valueType="num">
                                      <p:cBhvr>
                                        <p:cTn id="41" dur="500" fill="hold"/>
                                        <p:tgtEl>
                                          <p:spTgt spid="3076"/>
                                        </p:tgtEl>
                                        <p:attrNameLst>
                                          <p:attrName>ppt_h</p:attrName>
                                        </p:attrNameLst>
                                      </p:cBhvr>
                                      <p:tavLst>
                                        <p:tav tm="0">
                                          <p:val>
                                            <p:fltVal val="0"/>
                                          </p:val>
                                        </p:tav>
                                        <p:tav tm="100000">
                                          <p:val>
                                            <p:strVal val="#ppt_h"/>
                                          </p:val>
                                        </p:tav>
                                      </p:tavLst>
                                    </p:anim>
                                    <p:animEffect transition="in" filter="fade">
                                      <p:cBhvr>
                                        <p:cTn id="42" dur="500"/>
                                        <p:tgtEl>
                                          <p:spTgt spid="3076"/>
                                        </p:tgtEl>
                                      </p:cBhvr>
                                    </p:animEffect>
                                  </p:childTnLst>
                                </p:cTn>
                              </p:par>
                              <p:par>
                                <p:cTn id="43" presetID="53" presetClass="entr" presetSubtype="16" fill="hold" nodeType="withEffect">
                                  <p:stCondLst>
                                    <p:cond delay="0"/>
                                  </p:stCondLst>
                                  <p:childTnLst>
                                    <p:set>
                                      <p:cBhvr>
                                        <p:cTn id="44" dur="1" fill="hold">
                                          <p:stCondLst>
                                            <p:cond delay="0"/>
                                          </p:stCondLst>
                                        </p:cTn>
                                        <p:tgtEl>
                                          <p:spTgt spid="3075"/>
                                        </p:tgtEl>
                                        <p:attrNameLst>
                                          <p:attrName>style.visibility</p:attrName>
                                        </p:attrNameLst>
                                      </p:cBhvr>
                                      <p:to>
                                        <p:strVal val="visible"/>
                                      </p:to>
                                    </p:set>
                                    <p:anim calcmode="lin" valueType="num">
                                      <p:cBhvr>
                                        <p:cTn id="45" dur="500" fill="hold"/>
                                        <p:tgtEl>
                                          <p:spTgt spid="3075"/>
                                        </p:tgtEl>
                                        <p:attrNameLst>
                                          <p:attrName>ppt_w</p:attrName>
                                        </p:attrNameLst>
                                      </p:cBhvr>
                                      <p:tavLst>
                                        <p:tav tm="0">
                                          <p:val>
                                            <p:fltVal val="0"/>
                                          </p:val>
                                        </p:tav>
                                        <p:tav tm="100000">
                                          <p:val>
                                            <p:strVal val="#ppt_w"/>
                                          </p:val>
                                        </p:tav>
                                      </p:tavLst>
                                    </p:anim>
                                    <p:anim calcmode="lin" valueType="num">
                                      <p:cBhvr>
                                        <p:cTn id="46" dur="500" fill="hold"/>
                                        <p:tgtEl>
                                          <p:spTgt spid="3075"/>
                                        </p:tgtEl>
                                        <p:attrNameLst>
                                          <p:attrName>ppt_h</p:attrName>
                                        </p:attrNameLst>
                                      </p:cBhvr>
                                      <p:tavLst>
                                        <p:tav tm="0">
                                          <p:val>
                                            <p:fltVal val="0"/>
                                          </p:val>
                                        </p:tav>
                                        <p:tav tm="100000">
                                          <p:val>
                                            <p:strVal val="#ppt_h"/>
                                          </p:val>
                                        </p:tav>
                                      </p:tavLst>
                                    </p:anim>
                                    <p:animEffect transition="in" filter="fade">
                                      <p:cBhvr>
                                        <p:cTn id="47" dur="500"/>
                                        <p:tgtEl>
                                          <p:spTgt spid="3075"/>
                                        </p:tgtEl>
                                      </p:cBhvr>
                                    </p:animEffect>
                                  </p:childTnLst>
                                </p:cTn>
                              </p:par>
                              <p:par>
                                <p:cTn id="48" presetID="53" presetClass="entr" presetSubtype="16" fill="hold" nodeType="withEffect">
                                  <p:stCondLst>
                                    <p:cond delay="0"/>
                                  </p:stCondLst>
                                  <p:childTnLst>
                                    <p:set>
                                      <p:cBhvr>
                                        <p:cTn id="49" dur="1" fill="hold">
                                          <p:stCondLst>
                                            <p:cond delay="0"/>
                                          </p:stCondLst>
                                        </p:cTn>
                                        <p:tgtEl>
                                          <p:spTgt spid="3074"/>
                                        </p:tgtEl>
                                        <p:attrNameLst>
                                          <p:attrName>style.visibility</p:attrName>
                                        </p:attrNameLst>
                                      </p:cBhvr>
                                      <p:to>
                                        <p:strVal val="visible"/>
                                      </p:to>
                                    </p:set>
                                    <p:anim calcmode="lin" valueType="num">
                                      <p:cBhvr>
                                        <p:cTn id="50" dur="500" fill="hold"/>
                                        <p:tgtEl>
                                          <p:spTgt spid="3074"/>
                                        </p:tgtEl>
                                        <p:attrNameLst>
                                          <p:attrName>ppt_w</p:attrName>
                                        </p:attrNameLst>
                                      </p:cBhvr>
                                      <p:tavLst>
                                        <p:tav tm="0">
                                          <p:val>
                                            <p:fltVal val="0"/>
                                          </p:val>
                                        </p:tav>
                                        <p:tav tm="100000">
                                          <p:val>
                                            <p:strVal val="#ppt_w"/>
                                          </p:val>
                                        </p:tav>
                                      </p:tavLst>
                                    </p:anim>
                                    <p:anim calcmode="lin" valueType="num">
                                      <p:cBhvr>
                                        <p:cTn id="51" dur="500" fill="hold"/>
                                        <p:tgtEl>
                                          <p:spTgt spid="3074"/>
                                        </p:tgtEl>
                                        <p:attrNameLst>
                                          <p:attrName>ppt_h</p:attrName>
                                        </p:attrNameLst>
                                      </p:cBhvr>
                                      <p:tavLst>
                                        <p:tav tm="0">
                                          <p:val>
                                            <p:fltVal val="0"/>
                                          </p:val>
                                        </p:tav>
                                        <p:tav tm="100000">
                                          <p:val>
                                            <p:strVal val="#ppt_h"/>
                                          </p:val>
                                        </p:tav>
                                      </p:tavLst>
                                    </p:anim>
                                    <p:animEffect transition="in" filter="fade">
                                      <p:cBhvr>
                                        <p:cTn id="52" dur="500"/>
                                        <p:tgtEl>
                                          <p:spTgt spid="3074"/>
                                        </p:tgtEl>
                                      </p:cBhvr>
                                    </p:animEffect>
                                  </p:childTnLst>
                                </p:cTn>
                              </p:par>
                            </p:childTnLst>
                          </p:cTn>
                        </p:par>
                        <p:par>
                          <p:cTn id="53" fill="hold">
                            <p:stCondLst>
                              <p:cond delay="500"/>
                            </p:stCondLst>
                            <p:childTnLst>
                              <p:par>
                                <p:cTn id="54" presetID="2" presetClass="entr" presetSubtype="9" fill="hold" nodeType="afterEffect">
                                  <p:stCondLst>
                                    <p:cond delay="0"/>
                                  </p:stCondLst>
                                  <p:childTnLst>
                                    <p:set>
                                      <p:cBhvr>
                                        <p:cTn id="55" dur="1" fill="hold">
                                          <p:stCondLst>
                                            <p:cond delay="0"/>
                                          </p:stCondLst>
                                        </p:cTn>
                                        <p:tgtEl>
                                          <p:spTgt spid="3077"/>
                                        </p:tgtEl>
                                        <p:attrNameLst>
                                          <p:attrName>style.visibility</p:attrName>
                                        </p:attrNameLst>
                                      </p:cBhvr>
                                      <p:to>
                                        <p:strVal val="visible"/>
                                      </p:to>
                                    </p:set>
                                    <p:anim calcmode="lin" valueType="num">
                                      <p:cBhvr additive="base">
                                        <p:cTn id="56" dur="500" fill="hold"/>
                                        <p:tgtEl>
                                          <p:spTgt spid="3077"/>
                                        </p:tgtEl>
                                        <p:attrNameLst>
                                          <p:attrName>ppt_x</p:attrName>
                                        </p:attrNameLst>
                                      </p:cBhvr>
                                      <p:tavLst>
                                        <p:tav tm="0">
                                          <p:val>
                                            <p:strVal val="0-#ppt_w/2"/>
                                          </p:val>
                                        </p:tav>
                                        <p:tav tm="100000">
                                          <p:val>
                                            <p:strVal val="#ppt_x"/>
                                          </p:val>
                                        </p:tav>
                                      </p:tavLst>
                                    </p:anim>
                                    <p:anim calcmode="lin" valueType="num">
                                      <p:cBhvr additive="base">
                                        <p:cTn id="57" dur="500" fill="hold"/>
                                        <p:tgtEl>
                                          <p:spTgt spid="3077"/>
                                        </p:tgtEl>
                                        <p:attrNameLst>
                                          <p:attrName>ppt_y</p:attrName>
                                        </p:attrNameLst>
                                      </p:cBhvr>
                                      <p:tavLst>
                                        <p:tav tm="0">
                                          <p:val>
                                            <p:strVal val="0-#ppt_h/2"/>
                                          </p:val>
                                        </p:tav>
                                        <p:tav tm="100000">
                                          <p:val>
                                            <p:strVal val="#ppt_y"/>
                                          </p:val>
                                        </p:tav>
                                      </p:tavLst>
                                    </p:anim>
                                  </p:childTnLst>
                                </p:cTn>
                              </p:par>
                            </p:childTnLst>
                          </p:cTn>
                        </p:par>
                        <p:par>
                          <p:cTn id="58" fill="hold">
                            <p:stCondLst>
                              <p:cond delay="1000"/>
                            </p:stCondLst>
                            <p:childTnLst>
                              <p:par>
                                <p:cTn id="59" presetID="37" presetClass="entr" presetSubtype="0" fill="hold" grpId="0" nodeType="afterEffect">
                                  <p:stCondLst>
                                    <p:cond delay="0"/>
                                  </p:stCondLst>
                                  <p:childTnLst>
                                    <p:set>
                                      <p:cBhvr>
                                        <p:cTn id="60" dur="1" fill="hold">
                                          <p:stCondLst>
                                            <p:cond delay="0"/>
                                          </p:stCondLst>
                                        </p:cTn>
                                        <p:tgtEl>
                                          <p:spTgt spid="5">
                                            <p:txEl>
                                              <p:pRg st="2" end="2"/>
                                            </p:txEl>
                                          </p:spTgt>
                                        </p:tgtEl>
                                        <p:attrNameLst>
                                          <p:attrName>style.visibility</p:attrName>
                                        </p:attrNameLst>
                                      </p:cBhvr>
                                      <p:to>
                                        <p:strVal val="visible"/>
                                      </p:to>
                                    </p:set>
                                    <p:animEffect transition="in" filter="fade">
                                      <p:cBhvr>
                                        <p:cTn id="61" dur="1000"/>
                                        <p:tgtEl>
                                          <p:spTgt spid="5">
                                            <p:txEl>
                                              <p:pRg st="2" end="2"/>
                                            </p:txEl>
                                          </p:spTgt>
                                        </p:tgtEl>
                                      </p:cBhvr>
                                    </p:animEffect>
                                    <p:anim calcmode="lin" valueType="num">
                                      <p:cBhvr>
                                        <p:cTn id="6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63" dur="9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331640" y="620688"/>
            <a:ext cx="6336704" cy="5847755"/>
          </a:xfrm>
          <a:prstGeom prst="rect">
            <a:avLst/>
          </a:prstGeom>
        </p:spPr>
        <p:txBody>
          <a:bodyPr wrap="square">
            <a:spAutoFit/>
          </a:bodyPr>
          <a:lstStyle/>
          <a:p>
            <a:pPr indent="355600" algn="just"/>
            <a:r>
              <a:rPr lang="ro-RO" sz="2000" dirty="0" smtClean="0">
                <a:solidFill>
                  <a:schemeClr val="bg1"/>
                </a:solidFill>
                <a:latin typeface="Cooper Black" pitchFamily="18" charset="0"/>
              </a:rPr>
              <a:t>«</a:t>
            </a:r>
            <a:r>
              <a:rPr lang="ro-RO" sz="2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Hristos </a:t>
            </a:r>
            <a:r>
              <a:rPr lang="ro-RO" sz="2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 învins ca și om ispitele. El s-a umilit pe Sine pentru noi. A fost ispitit în toate privințele</a:t>
            </a:r>
            <a:r>
              <a:rPr lang="ro-RO" sz="2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așa </a:t>
            </a:r>
            <a:r>
              <a:rPr lang="ro-RO" sz="2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ca și noi. A răscumpărat eșecul nenorocit al lui Adam și a fost biruitor, mărturisind astfel înaintea tuturor lumilor necăzute și înaintea omenirii căzute, că omul poate păstra poruncile lui Dumnezeu prin intermediul puterii divine pe care cerul o oferă.</a:t>
            </a:r>
          </a:p>
          <a:p>
            <a:pPr indent="355600" algn="just"/>
            <a:r>
              <a:rPr lang="ro-RO" sz="2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Isus, Fiul lui Dumnezeu, s-a umilit pentru noi, a suportat ispitele pentru noi, și a învins pentru noi pentru a ne arăta cum putem </a:t>
            </a:r>
            <a:r>
              <a:rPr lang="ro-RO" sz="2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învinge. </a:t>
            </a:r>
            <a:r>
              <a:rPr lang="ro-RO" sz="2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Așa a legat interesele Sale divine cu </a:t>
            </a:r>
            <a:r>
              <a:rPr lang="ro-RO" sz="2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umanitatea cu </a:t>
            </a:r>
            <a:r>
              <a:rPr lang="ro-RO" sz="2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legături mai strânse; și ne-a dat siguranța pozitivă că nu vom fi ispitiți mai mult decât putem suporta, ci, odată cu ispita ne va da și soluția de scăpare</a:t>
            </a:r>
            <a:r>
              <a:rPr lang="ro-RO" sz="2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t>
            </a:r>
            <a:r>
              <a:rPr lang="ro-RO" sz="2000" dirty="0" smtClean="0">
                <a:solidFill>
                  <a:schemeClr val="bg1"/>
                </a:solidFill>
                <a:latin typeface="Cooper Black" pitchFamily="18" charset="0"/>
              </a:rPr>
              <a:t>»</a:t>
            </a:r>
            <a:endParaRPr lang="ro-RO" sz="2000" dirty="0">
              <a:solidFill>
                <a:schemeClr val="bg1"/>
              </a:solidFill>
              <a:latin typeface="Cooper Black" pitchFamily="18" charset="0"/>
            </a:endParaRPr>
          </a:p>
        </p:txBody>
      </p:sp>
      <p:sp>
        <p:nvSpPr>
          <p:cNvPr id="3" name="2 CuadroTexto"/>
          <p:cNvSpPr txBox="1"/>
          <p:nvPr/>
        </p:nvSpPr>
        <p:spPr>
          <a:xfrm>
            <a:off x="3888345" y="6525344"/>
            <a:ext cx="4140043" cy="338554"/>
          </a:xfrm>
          <a:prstGeom prst="rect">
            <a:avLst/>
          </a:prstGeom>
          <a:noFill/>
        </p:spPr>
        <p:txBody>
          <a:bodyPr wrap="none" rtlCol="0">
            <a:spAutoFit/>
          </a:bodyPr>
          <a:lstStyle/>
          <a:p>
            <a:pPr algn="r"/>
            <a:r>
              <a:rPr lang="ro-RO" sz="1600" b="1" dirty="0" smtClean="0"/>
              <a:t>E.G.W. (Mărturii selectate</a:t>
            </a:r>
            <a:r>
              <a:rPr lang="ro-RO" sz="1600" b="1" dirty="0" smtClean="0"/>
              <a:t>, </a:t>
            </a:r>
            <a:r>
              <a:rPr lang="ro-RO" sz="1600" b="1" dirty="0" err="1" smtClean="0"/>
              <a:t>n.t</a:t>
            </a:r>
            <a:r>
              <a:rPr lang="ro-RO" sz="1600" b="1" dirty="0" smtClean="0"/>
              <a:t>. vol</a:t>
            </a:r>
            <a:r>
              <a:rPr lang="ro-RO" sz="1600" b="1" dirty="0" smtClean="0"/>
              <a:t>. 3, pag. 154)</a:t>
            </a:r>
            <a:endParaRPr lang="ro-RO" sz="1600" b="1" dirty="0"/>
          </a:p>
        </p:txBody>
      </p:sp>
    </p:spTree>
    <p:extLst>
      <p:ext uri="{BB962C8B-B14F-4D97-AF65-F5344CB8AC3E}">
        <p14:creationId xmlns:p14="http://schemas.microsoft.com/office/powerpoint/2010/main" xmlns="" val="40502734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462</TotalTime>
  <Words>1176</Words>
  <Application>Microsoft Office PowerPoint</Application>
  <PresentationFormat>Expunere pe ecran (4:3)</PresentationFormat>
  <Paragraphs>44</Paragraphs>
  <Slides>9</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9</vt:i4>
      </vt:variant>
    </vt:vector>
  </HeadingPairs>
  <TitlesOfParts>
    <vt:vector size="15" baseType="lpstr">
      <vt:lpstr>Arial</vt:lpstr>
      <vt:lpstr>Calibri</vt:lpstr>
      <vt:lpstr>Wingdings</vt:lpstr>
      <vt:lpstr>Comic Sans MS</vt:lpstr>
      <vt:lpstr>Cooper Black</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3 - Oare degeaba se teme Iov de Dumnezeu</dc:title>
  <dc:subject>Studiu Biblic, Trim. IV, 2016 – Cartea lui Iov</dc:subject>
  <dc:creator>Sergio Fustero Carreras</dc:creator>
  <cp:keywords>http://www.fustero.net/es/index_ro.php</cp:keywords>
  <cp:lastModifiedBy>Administrator</cp:lastModifiedBy>
  <cp:revision>65</cp:revision>
  <dcterms:created xsi:type="dcterms:W3CDTF">2016-09-27T06:24:01Z</dcterms:created>
  <dcterms:modified xsi:type="dcterms:W3CDTF">2016-10-11T06:17:29Z</dcterms:modified>
</cp:coreProperties>
</file>