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Wingdings 3" pitchFamily="18" charset="2"/>
      <p:regular r:id="rId19"/>
    </p:embeddedFont>
    <p:embeddedFont>
      <p:font typeface="Calibri Light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0246E"/>
    <a:srgbClr val="2A1848"/>
    <a:srgbClr val="4C2B82"/>
    <a:srgbClr val="66284E"/>
    <a:srgbClr val="A6407F"/>
    <a:srgbClr val="E4BAD4"/>
    <a:srgbClr val="243C66"/>
    <a:srgbClr val="AFC2E3"/>
    <a:srgbClr val="5E4B2C"/>
    <a:srgbClr val="A986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7906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25083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91399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33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90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871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12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54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03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70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77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82787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144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49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65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69618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95225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53849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96015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32061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65250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68223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0529-2A4D-4FE0-BC8E-52B353652E59}" type="datetimeFigureOut">
              <a:rPr lang="es-ES" smtClean="0"/>
              <a:pPr/>
              <a:t>17/05/2017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73C8-D357-4BB8-8ABF-CB2BE8ACA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246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17/05/2017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18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3" y="4214848"/>
            <a:ext cx="4517409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4800" b="1" spc="300">
                <a:ln w="0"/>
                <a:solidFill>
                  <a:srgbClr val="E5C2B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CONDUCĂTORI CARE </a:t>
            </a:r>
            <a:r>
              <a:rPr lang="ro-RO" sz="4800" b="1" spc="300" smtClean="0">
                <a:ln w="0"/>
                <a:solidFill>
                  <a:srgbClr val="E5C2B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SLUJESC</a:t>
            </a:r>
            <a:endParaRPr lang="ro-RO" sz="4800" b="1" spc="300">
              <a:ln w="0"/>
              <a:solidFill>
                <a:srgbClr val="E5C2B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83826" y="6523172"/>
            <a:ext cx="29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rgbClr val="E2D8C0"/>
                </a:solidFill>
              </a:rPr>
              <a:t>Studiul 7 pentru 13 mai 2017</a:t>
            </a:r>
            <a:endParaRPr lang="ro-RO" b="1">
              <a:solidFill>
                <a:srgbClr val="E2D8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261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64566" y="622337"/>
            <a:ext cx="729794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Bef>
                <a:spcPts val="600"/>
              </a:spcBef>
            </a:pPr>
            <a:r>
              <a:rPr lang="ro-RO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“Acelora 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care ajung colaboratori cu Dumnezeu, le va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crește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puterea morală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și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o-RO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spirituală. În 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schimb, aceia care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își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dedică timpul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și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energia slujind sinelui, se vor ofili,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micșora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și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vor muri.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Toți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femei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creștine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tineri,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adulți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și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bătrâni, pot avea parte în lucrarea lui Dumnezeu pentru acest timp.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Și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participând la această lucrare în măsura în care li se oferă ocazia, vor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obține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experiență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cea mai înaltă valoare pentru ei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înșiși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Uitând eul, vor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crește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în har. Când mintea intră pe acest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făgaș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vor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învăța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să poarte poveri pentru Isus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și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vor </a:t>
            </a:r>
            <a:r>
              <a:rPr lang="ro-RO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înțelege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mai bine binecuvântarea acestui serviciu. Foarte curând va veni vremea când </a:t>
            </a:r>
            <a:r>
              <a:rPr lang="ro-RO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“cei </a:t>
            </a:r>
            <a:r>
              <a:rPr lang="ro-RO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 seamănă cu lacrimi, vor secera cu cântări de </a:t>
            </a:r>
            <a:r>
              <a:rPr lang="ro-RO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veselie”. Psalmii 126:5”</a:t>
            </a:r>
            <a:endParaRPr lang="ro-RO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21696" y="6019486"/>
            <a:ext cx="3940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smtClean="0"/>
              <a:t>E.G.W. </a:t>
            </a:r>
            <a:r>
              <a:rPr lang="ro-RO" sz="1600" b="1" dirty="0" smtClean="0"/>
              <a:t>(Fii şi fiice </a:t>
            </a:r>
            <a:r>
              <a:rPr lang="ro-RO" sz="1600" b="1" dirty="0"/>
              <a:t>ale lui Dumnezeu</a:t>
            </a:r>
            <a:r>
              <a:rPr lang="ro-RO" sz="1600" b="1" dirty="0" smtClean="0"/>
              <a:t>, pag. 17)</a:t>
            </a:r>
            <a:endParaRPr lang="ro-RO" sz="1600" b="1" dirty="0"/>
          </a:p>
        </p:txBody>
      </p:sp>
    </p:spTree>
    <p:extLst>
      <p:ext uri="{BB962C8B-B14F-4D97-AF65-F5344CB8AC3E}">
        <p14:creationId xmlns="" xmlns:p14="http://schemas.microsoft.com/office/powerpoint/2010/main" val="152106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32040" y="3933056"/>
            <a:ext cx="403244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600"/>
              </a:spcBef>
            </a:pPr>
            <a:r>
              <a:rPr lang="ro-RO" sz="28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“Şi aruncaţi asupra Lui toate îngrijorările voastre, căci El însuşi îngrijeşte de voi.”</a:t>
            </a:r>
          </a:p>
          <a:p>
            <a:pPr algn="ctr" defTabSz="914400">
              <a:spcBef>
                <a:spcPts val="600"/>
              </a:spcBef>
            </a:pPr>
            <a:r>
              <a:rPr lang="ro-RO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(1 Petru 5:7)</a:t>
            </a:r>
            <a:endParaRPr lang="ro-RO" sz="28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7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492" y="1242199"/>
            <a:ext cx="5384159" cy="561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5240741" y="1141894"/>
            <a:ext cx="3903260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"/>
            </a:pPr>
            <a:r>
              <a:rPr lang="ro-RO" sz="2400" b="1">
                <a:solidFill>
                  <a:srgbClr val="2B3445"/>
                </a:solidFill>
              </a:rPr>
              <a:t>Originile </a:t>
            </a:r>
            <a:r>
              <a:rPr lang="ro-RO" sz="2400" b="1" smtClean="0">
                <a:solidFill>
                  <a:srgbClr val="2B3445"/>
                </a:solidFill>
              </a:rPr>
              <a:t>prezbiterismului.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"/>
            </a:pPr>
            <a:r>
              <a:rPr lang="ro-RO" sz="2400" b="1" smtClean="0">
                <a:solidFill>
                  <a:srgbClr val="2B3445"/>
                </a:solidFill>
              </a:rPr>
              <a:t>Calitățile prezbiterului.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"/>
            </a:pPr>
            <a:r>
              <a:rPr lang="ro-RO" sz="2400" b="1" smtClean="0">
                <a:solidFill>
                  <a:srgbClr val="2B3445"/>
                </a:solidFill>
              </a:rPr>
              <a:t>Îndatoririle prezbiterului.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"/>
            </a:pPr>
            <a:r>
              <a:rPr lang="ro-RO" sz="2400" b="1" smtClean="0">
                <a:solidFill>
                  <a:srgbClr val="2B3445"/>
                </a:solidFill>
              </a:rPr>
              <a:t>Slujirea </a:t>
            </a:r>
            <a:r>
              <a:rPr lang="ro-RO" sz="2400" b="1">
                <a:solidFill>
                  <a:srgbClr val="2B3445"/>
                </a:solidFill>
              </a:rPr>
              <a:t>ca </a:t>
            </a:r>
            <a:r>
              <a:rPr lang="ro-RO" sz="2400" b="1" smtClean="0">
                <a:solidFill>
                  <a:srgbClr val="2B3445"/>
                </a:solidFill>
              </a:rPr>
              <a:t>vocație.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"/>
            </a:pPr>
            <a:r>
              <a:rPr lang="ro-RO" sz="2400" b="1" smtClean="0">
                <a:solidFill>
                  <a:srgbClr val="2B3445"/>
                </a:solidFill>
              </a:rPr>
              <a:t>Umilința.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"/>
            </a:pPr>
            <a:r>
              <a:rPr lang="ro-RO" sz="2400" b="1" smtClean="0">
                <a:solidFill>
                  <a:srgbClr val="2B3445"/>
                </a:solidFill>
              </a:rPr>
              <a:t>Înfruntând pericole.</a:t>
            </a:r>
            <a:endParaRPr lang="ro-RO" sz="2400" b="1">
              <a:solidFill>
                <a:srgbClr val="2B3445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43664" y="411202"/>
            <a:ext cx="5072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400" b="1" smtClean="0"/>
              <a:t>În 1 Petru 5:1-10, Petru </a:t>
            </a:r>
            <a:r>
              <a:rPr lang="ro-RO" sz="2400" b="1"/>
              <a:t>vorbește despre rolul conducătorului bisericii. </a:t>
            </a:r>
          </a:p>
        </p:txBody>
      </p:sp>
    </p:spTree>
    <p:extLst>
      <p:ext uri="{BB962C8B-B14F-4D97-AF65-F5344CB8AC3E}">
        <p14:creationId xmlns="" xmlns:p14="http://schemas.microsoft.com/office/powerpoint/2010/main" val="3329641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37758" y="0"/>
            <a:ext cx="6806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ORIGINILE </a:t>
            </a:r>
            <a:r>
              <a:rPr lang="ro-RO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PREZBITERISMULUI</a:t>
            </a:r>
            <a:endParaRPr lang="ro-RO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69994" y="646353"/>
            <a:ext cx="6864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“Prezbiterii care cârmuiesc bine, să fie învredniciţi de îndoită cinste, mai ales cei ce se ostenesc cu propovăduirea şi cu învăţătura, pe care o dau altora.” 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Timotei 5:17)</a:t>
            </a:r>
            <a:endParaRPr lang="ro-RO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86000" y="1559343"/>
            <a:ext cx="46496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La început, biserica era condusă direct de cei 12 apostoli.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Pe măsură ce biserica </a:t>
            </a:r>
            <a:r>
              <a:rPr lang="ro-RO" sz="2000" b="1" dirty="0" err="1"/>
              <a:t>creștea</a:t>
            </a:r>
            <a:r>
              <a:rPr lang="ro-RO" sz="2000" b="1" dirty="0"/>
              <a:t> a fost necesar ajutorul altor persoane. Pentru aceasta au fost </a:t>
            </a:r>
            <a:r>
              <a:rPr lang="ro-RO" sz="2000" b="1" dirty="0" err="1"/>
              <a:t>aleși</a:t>
            </a:r>
            <a:r>
              <a:rPr lang="ro-RO" sz="2000" b="1" dirty="0"/>
              <a:t> diaconi </a:t>
            </a:r>
            <a:r>
              <a:rPr lang="ro-RO" sz="2000" b="1" dirty="0" smtClean="0"/>
              <a:t>(Fapte 6:1-6).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Când </a:t>
            </a:r>
            <a:r>
              <a:rPr lang="ro-RO" sz="2000" b="1" dirty="0"/>
              <a:t>s-au format biserici în afara Ierusalimului, a fost nevoie să se numească lideri care să le conducă: prezbiterii.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În cartea Faptelor </a:t>
            </a:r>
            <a:r>
              <a:rPr lang="ro-RO" sz="2000" b="1" dirty="0" err="1"/>
              <a:t>și</a:t>
            </a:r>
            <a:r>
              <a:rPr lang="ro-RO" sz="2000" b="1" dirty="0"/>
              <a:t> în scrierile lui Pavel, vedem cum acesta </a:t>
            </a:r>
            <a:r>
              <a:rPr lang="ro-RO" sz="2000" b="1" dirty="0" err="1"/>
              <a:t>obișnuia</a:t>
            </a:r>
            <a:r>
              <a:rPr lang="ro-RO" sz="2000" b="1" dirty="0"/>
              <a:t> să numească lideri în fiecare biserică </a:t>
            </a:r>
            <a:r>
              <a:rPr lang="ro-RO" sz="2000" b="1" dirty="0" smtClean="0"/>
              <a:t>(</a:t>
            </a:r>
            <a:r>
              <a:rPr lang="ro-RO" sz="2000" b="1" dirty="0" err="1" smtClean="0"/>
              <a:t>Tit</a:t>
            </a:r>
            <a:r>
              <a:rPr lang="ro-RO" sz="2000" b="1" dirty="0" smtClean="0"/>
              <a:t> 1:5).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Între </a:t>
            </a:r>
            <a:r>
              <a:rPr lang="ro-RO" sz="2000" b="1" dirty="0"/>
              <a:t>slujbele prezbiterului se numărau predicarea, instruirea </a:t>
            </a:r>
            <a:r>
              <a:rPr lang="ro-RO" sz="2000" b="1" dirty="0" err="1"/>
              <a:t>și</a:t>
            </a:r>
            <a:r>
              <a:rPr lang="ro-RO" sz="2000" b="1" dirty="0"/>
              <a:t> pregătirea celor necesare pentru bunăstarea </a:t>
            </a:r>
            <a:r>
              <a:rPr lang="ro-RO" sz="2000" b="1" dirty="0" err="1"/>
              <a:t>comunității</a:t>
            </a:r>
            <a:r>
              <a:rPr lang="ro-RO" sz="2000" b="1" dirty="0"/>
              <a:t>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707" y="1569682"/>
            <a:ext cx="1962912" cy="1962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707" y="3636729"/>
            <a:ext cx="1962912" cy="1472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308157" y="5213896"/>
            <a:ext cx="1490011" cy="1564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26891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63638" y="-77634"/>
            <a:ext cx="6780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BA8CDC"/>
                  </a:outerShdw>
                </a:effectLst>
              </a:rPr>
              <a:t>CALITĂȚILE </a:t>
            </a:r>
            <a:r>
              <a:rPr lang="ro-RO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BA8CDC"/>
                  </a:outerShdw>
                </a:effectLst>
              </a:rPr>
              <a:t>PREZBITERULUI</a:t>
            </a:r>
            <a:endParaRPr lang="ro-RO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BA8CDC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63638" y="618023"/>
            <a:ext cx="6780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461E64"/>
                </a:solidFill>
                <a:latin typeface="Comic Sans MS" panose="030F0702030302020204" pitchFamily="66" charset="0"/>
              </a:rPr>
              <a:t>“Adevărat este cuvântul acesta: „Dacă râvneşte cineva să fie episcop, doreşte un lucru bun.“” </a:t>
            </a:r>
            <a:r>
              <a:rPr lang="ro-RO" sz="1600" b="1" smtClean="0">
                <a:solidFill>
                  <a:srgbClr val="461E64"/>
                </a:solidFill>
                <a:latin typeface="Comic Sans MS" panose="030F0702030302020204" pitchFamily="66" charset="0"/>
              </a:rPr>
              <a:t>(1 Timotei 3:1)</a:t>
            </a:r>
            <a:endParaRPr lang="ro-RO" b="1">
              <a:solidFill>
                <a:srgbClr val="461E6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63638" y="1434434"/>
            <a:ext cx="678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În 1 Timotei 3:1-7 și Tit 1:6-9 găsim </a:t>
            </a:r>
            <a:r>
              <a:rPr lang="ro-RO" sz="2000" b="1"/>
              <a:t>calitățile pe care </a:t>
            </a:r>
            <a:r>
              <a:rPr lang="ro-RO" sz="2000" b="1" smtClean="0"/>
              <a:t>trebuie </a:t>
            </a:r>
            <a:r>
              <a:rPr lang="ro-RO" sz="2000" b="1"/>
              <a:t>să le aibă aceia care sunt numiți ca </a:t>
            </a:r>
            <a:r>
              <a:rPr lang="ro-RO" sz="2000" b="1" smtClean="0"/>
              <a:t>prezbiteri</a:t>
            </a:r>
            <a:r>
              <a:rPr lang="ro-RO" sz="2000" b="1"/>
              <a:t>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94626" y="2142320"/>
            <a:ext cx="6780363" cy="471568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Fără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prihană.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Soțul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unei singure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femei.</a:t>
            </a:r>
          </a:p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Cumpătat.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Drept.</a:t>
            </a:r>
          </a:p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Vrednic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cinste.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Primitor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oaspeți.</a:t>
            </a:r>
          </a:p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Apt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 învețe pe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alții.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 fie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bețiv.</a:t>
            </a:r>
          </a:p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 fie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bătăuș.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 fie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lacom.</a:t>
            </a:r>
          </a:p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Blând.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Împăciuitor.</a:t>
            </a:r>
          </a:p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 fie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avar.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Să-și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chivernisească bine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casa.</a:t>
            </a:r>
          </a:p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 fie proaspăt în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biserică.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aibe o mărturie bună de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afară.</a:t>
            </a:r>
          </a:p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aibe copii credincioși care să nu fie acuzați de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rebeliune.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 încăpățânat.</a:t>
            </a:r>
          </a:p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Nu mânios.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Iubitor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bine.</a:t>
            </a:r>
          </a:p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Drept.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Sfânt.</a:t>
            </a:r>
          </a:p>
          <a:p>
            <a:pPr marL="266700" indent="-266700">
              <a:buClr>
                <a:srgbClr val="461E64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Stăpân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 sine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însuși.</a:t>
            </a:r>
          </a:p>
          <a:p>
            <a:pPr marL="266700" indent="-266700">
              <a:buClr>
                <a:srgbClr val="FF9933"/>
              </a:buClr>
              <a:buFont typeface="Wingdings 3" panose="05040102010807070707" pitchFamily="18" charset="2"/>
              <a:buChar char=""/>
            </a:pP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 </a:t>
            </a:r>
            <a:r>
              <a:rPr lang="ro-RO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țină de Cuvântul </a:t>
            </a:r>
            <a:r>
              <a:rPr lang="ro-RO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adevărat.</a:t>
            </a:r>
            <a:endParaRPr lang="ro-RO" sz="20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933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8925" y="0"/>
            <a:ext cx="7165075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ln w="12700" cmpd="sng">
                  <a:solidFill>
                    <a:srgbClr val="64421C"/>
                  </a:solidFill>
                  <a:prstDash val="solid"/>
                </a:ln>
                <a:gradFill>
                  <a:gsLst>
                    <a:gs pos="0">
                      <a:srgbClr val="98753F"/>
                    </a:gs>
                    <a:gs pos="4000">
                      <a:srgbClr val="BEA265"/>
                    </a:gs>
                    <a:gs pos="87000">
                      <a:srgbClr val="E7D9AA"/>
                    </a:gs>
                  </a:gsLst>
                  <a:lin ang="5400000"/>
                </a:gradFill>
              </a:rPr>
              <a:t>ÎNDATORIRILE </a:t>
            </a:r>
            <a:r>
              <a:rPr lang="ro-RO" sz="4400" b="1" dirty="0" smtClean="0">
                <a:ln w="12700" cmpd="sng">
                  <a:solidFill>
                    <a:srgbClr val="64421C"/>
                  </a:solidFill>
                  <a:prstDash val="solid"/>
                </a:ln>
                <a:gradFill>
                  <a:gsLst>
                    <a:gs pos="0">
                      <a:srgbClr val="98753F"/>
                    </a:gs>
                    <a:gs pos="4000">
                      <a:srgbClr val="BEA265"/>
                    </a:gs>
                    <a:gs pos="87000">
                      <a:srgbClr val="E7D9AA"/>
                    </a:gs>
                  </a:gsLst>
                  <a:lin ang="5400000"/>
                </a:gradFill>
              </a:rPr>
              <a:t>PREZBITERULUI</a:t>
            </a:r>
            <a:endParaRPr lang="ro-RO" sz="4400" b="1" dirty="0">
              <a:ln w="12700" cmpd="sng">
                <a:solidFill>
                  <a:srgbClr val="64421C"/>
                </a:solidFill>
                <a:prstDash val="solid"/>
              </a:ln>
              <a:gradFill>
                <a:gsLst>
                  <a:gs pos="0">
                    <a:srgbClr val="98753F"/>
                  </a:gs>
                  <a:gs pos="4000">
                    <a:srgbClr val="BEA265"/>
                  </a:gs>
                  <a:gs pos="87000">
                    <a:srgbClr val="E7D9AA"/>
                  </a:gs>
                </a:gsLst>
                <a:lin ang="5400000"/>
              </a:gra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06768" y="689008"/>
            <a:ext cx="6547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5E4B2C"/>
                </a:solidFill>
                <a:latin typeface="Comic Sans MS" panose="030F0702030302020204" pitchFamily="66" charset="0"/>
              </a:rPr>
              <a:t>“păstoriţi turma lui Dumnezeu care este între voi, supraveghind, nu constrânşi, ci de bunăvoie; nu pentru câştig ruşinos, ci cu dragă inimă” </a:t>
            </a:r>
            <a:r>
              <a:rPr lang="ro-RO" sz="1600" b="1" smtClean="0">
                <a:solidFill>
                  <a:srgbClr val="5E4B2C"/>
                </a:solidFill>
                <a:latin typeface="Comic Sans MS" panose="030F0702030302020204" pitchFamily="66" charset="0"/>
              </a:rPr>
              <a:t>(1 Petru 5:2 GBV)</a:t>
            </a:r>
            <a:endParaRPr lang="ro-RO" sz="1600" b="1">
              <a:solidFill>
                <a:srgbClr val="5E4B2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87595" y="1756565"/>
            <a:ext cx="4011280" cy="50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Prezbiterul </a:t>
            </a:r>
            <a:r>
              <a:rPr lang="ro-RO" sz="2000" b="1" dirty="0"/>
              <a:t>este, înainte de toate, un </a:t>
            </a:r>
            <a:r>
              <a:rPr lang="ro-RO" sz="2000" b="1" dirty="0" smtClean="0">
                <a:latin typeface="Calibri" pitchFamily="34" charset="0"/>
              </a:rPr>
              <a:t>“martor al patimilor lui Hristos şi părtaş al gloriei care urmează să fie descoperită” </a:t>
            </a:r>
            <a:r>
              <a:rPr lang="ro-RO" sz="2000" b="1" dirty="0" smtClean="0"/>
              <a:t>(1 Petru 5:1).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Este </a:t>
            </a:r>
            <a:r>
              <a:rPr lang="ro-RO" sz="2000" b="1" dirty="0"/>
              <a:t>comparat cu un păstor care </a:t>
            </a:r>
            <a:r>
              <a:rPr lang="ro-RO" sz="2000" b="1" dirty="0" err="1"/>
              <a:t>își</a:t>
            </a:r>
            <a:r>
              <a:rPr lang="ro-RO" sz="2000" b="1" dirty="0"/>
              <a:t> </a:t>
            </a:r>
            <a:r>
              <a:rPr lang="ro-RO" sz="2000" b="1" dirty="0" err="1"/>
              <a:t>îngrijește</a:t>
            </a:r>
            <a:r>
              <a:rPr lang="ro-RO" sz="2000" b="1" dirty="0"/>
              <a:t> oile. Trebuie să le conducă la Marele Păstor </a:t>
            </a:r>
            <a:r>
              <a:rPr lang="ro-RO" sz="2000" b="1" dirty="0" err="1"/>
              <a:t>și</a:t>
            </a:r>
            <a:r>
              <a:rPr lang="ro-RO" sz="2000" b="1" dirty="0"/>
              <a:t> să împartă cu ele </a:t>
            </a:r>
            <a:r>
              <a:rPr lang="ro-RO" sz="2000" b="1" dirty="0" err="1"/>
              <a:t>cunoștințele</a:t>
            </a:r>
            <a:r>
              <a:rPr lang="ro-RO" sz="2000" b="1" dirty="0"/>
              <a:t> sale personale despre Mântuitor.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/>
              <a:t>Trebuie să fie un exemplu umil pentru turmă, să o </a:t>
            </a:r>
            <a:r>
              <a:rPr lang="ro-RO" sz="2000" b="1" dirty="0" err="1"/>
              <a:t>învețe</a:t>
            </a:r>
            <a:r>
              <a:rPr lang="ro-RO" sz="2000" b="1" dirty="0"/>
              <a:t> </a:t>
            </a:r>
            <a:r>
              <a:rPr lang="ro-RO" sz="2000" b="1" dirty="0" err="1"/>
              <a:t>și</a:t>
            </a:r>
            <a:r>
              <a:rPr lang="ro-RO" sz="2000" b="1" dirty="0"/>
              <a:t> să o ajute să lucreze în armonie </a:t>
            </a:r>
            <a:r>
              <a:rPr lang="ro-RO" sz="2000" b="1" dirty="0" smtClean="0"/>
              <a:t>(1 Petru 5:3).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Totul </a:t>
            </a:r>
            <a:r>
              <a:rPr lang="ro-RO" sz="2000" b="1" dirty="0"/>
              <a:t>trebuie făcut în mod </a:t>
            </a:r>
            <a:r>
              <a:rPr lang="ro-RO" sz="2000" b="1" dirty="0" smtClean="0"/>
              <a:t>voluntar, cu avânt, </a:t>
            </a:r>
            <a:r>
              <a:rPr lang="ro-RO" sz="2000" b="1" dirty="0" err="1" smtClean="0"/>
              <a:t>motivați</a:t>
            </a:r>
            <a:r>
              <a:rPr lang="ro-RO" sz="2000" b="1" dirty="0" smtClean="0"/>
              <a:t> </a:t>
            </a:r>
            <a:r>
              <a:rPr lang="ro-RO" sz="2000" b="1" dirty="0"/>
              <a:t>de dragostea pentru Hristos </a:t>
            </a:r>
            <a:r>
              <a:rPr lang="ro-RO" sz="2000" b="1" dirty="0" err="1"/>
              <a:t>și</a:t>
            </a:r>
            <a:r>
              <a:rPr lang="ro-RO" sz="2000" b="1" dirty="0"/>
              <a:t> biserica </a:t>
            </a:r>
            <a:r>
              <a:rPr lang="ro-RO" sz="2000" b="1" dirty="0" smtClean="0"/>
              <a:t>Sa.</a:t>
            </a:r>
            <a:endParaRPr lang="ro-RO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875" y="2129777"/>
            <a:ext cx="2993746" cy="4193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83370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248" y="1336292"/>
            <a:ext cx="1781202" cy="33042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041" y="3486264"/>
            <a:ext cx="1781202" cy="33042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Rectángulo 1"/>
          <p:cNvSpPr/>
          <p:nvPr/>
        </p:nvSpPr>
        <p:spPr>
          <a:xfrm>
            <a:off x="2225614" y="0"/>
            <a:ext cx="69183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6350">
              <a:bevelT w="38100" h="38100" prst="angle"/>
            </a:sp3d>
          </a:bodyPr>
          <a:lstStyle/>
          <a:p>
            <a:pPr algn="ctr"/>
            <a:r>
              <a:rPr lang="ro-RO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AFC2E3"/>
                </a:solidFill>
                <a:effectLst>
                  <a:outerShdw blurRad="12700" dist="38100" dir="2700000" algn="tl" rotWithShape="0">
                    <a:srgbClr val="AFC2E3"/>
                  </a:outerShdw>
                </a:effectLst>
              </a:rPr>
              <a:t>SLUJIREA CA </a:t>
            </a:r>
            <a:r>
              <a:rPr lang="ro-RO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FC2E3"/>
                </a:solidFill>
                <a:effectLst>
                  <a:outerShdw blurRad="12700" dist="38100" dir="2700000" algn="tl" rotWithShape="0">
                    <a:srgbClr val="AFC2E3"/>
                  </a:outerShdw>
                </a:effectLst>
              </a:rPr>
              <a:t>VOCAȚIE</a:t>
            </a:r>
            <a:endParaRPr lang="ro-RO" sz="4400" b="1">
              <a:ln w="9525">
                <a:solidFill>
                  <a:schemeClr val="bg1"/>
                </a:solidFill>
                <a:prstDash val="solid"/>
              </a:ln>
              <a:solidFill>
                <a:srgbClr val="AFC2E3"/>
              </a:solidFill>
              <a:effectLst>
                <a:outerShdw blurRad="12700" dist="38100" dir="2700000" algn="tl" rotWithShape="0">
                  <a:srgbClr val="AFC2E3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58526" y="672709"/>
            <a:ext cx="6452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243C66"/>
                </a:solidFill>
                <a:latin typeface="Comic Sans MS" panose="030F0702030302020204" pitchFamily="66" charset="0"/>
              </a:rPr>
              <a:t>“nu ca domnind peste cei daţi vouă, ci fiind modele pentru turmă.” </a:t>
            </a:r>
            <a:r>
              <a:rPr lang="ro-RO" sz="1600" b="1" smtClean="0">
                <a:solidFill>
                  <a:srgbClr val="243C66"/>
                </a:solidFill>
                <a:latin typeface="Comic Sans MS" panose="030F0702030302020204" pitchFamily="66" charset="0"/>
              </a:rPr>
              <a:t>(1 Petru 5:3 GBV)</a:t>
            </a:r>
            <a:endParaRPr lang="ro-RO" sz="1600" b="1">
              <a:solidFill>
                <a:srgbClr val="243C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77374" y="1305758"/>
            <a:ext cx="381287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O diferență fundamentală între națiunile acestui pământ și Împărăția cerurilor este modul în care se poartă liderii lor.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Acela care ocupă un post de lider în biserică trebuie să slujească celorlalți și să le fie exemplu.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Isus a spus clar că </a:t>
            </a:r>
            <a:r>
              <a:rPr lang="ro-RO" sz="2000" b="1" smtClean="0"/>
              <a:t>“oricine </a:t>
            </a:r>
            <a:r>
              <a:rPr lang="ro-RO" sz="2000" b="1"/>
              <a:t>va fi mare între voi va fi slujitorul </a:t>
            </a:r>
            <a:r>
              <a:rPr lang="ro-RO" sz="2000" b="1" smtClean="0"/>
              <a:t>vostru”, pentru </a:t>
            </a:r>
            <a:r>
              <a:rPr lang="ro-RO" sz="2000" b="1"/>
              <a:t>că El însuși </a:t>
            </a:r>
            <a:r>
              <a:rPr lang="ro-RO" sz="2000" b="1" smtClean="0"/>
              <a:t>“</a:t>
            </a:r>
            <a:r>
              <a:rPr lang="ro-RO" sz="2000" b="1" smtClean="0">
                <a:latin typeface="Calibri" pitchFamily="34" charset="0"/>
              </a:rPr>
              <a:t>n-a venit ca să I se slujească, ci ca El să slujească” (</a:t>
            </a:r>
            <a:r>
              <a:rPr lang="ro-RO" sz="2000" b="1" smtClean="0"/>
              <a:t>Matei 20:27-28).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Ca </a:t>
            </a:r>
            <a:r>
              <a:rPr lang="ro-RO" sz="2000" b="1"/>
              <a:t>și imitatori ai lui Hristos, fiecare lider a fost chemat să caute binele fraților săi și nu al său propriu. </a:t>
            </a:r>
          </a:p>
        </p:txBody>
      </p:sp>
    </p:spTree>
    <p:extLst>
      <p:ext uri="{BB962C8B-B14F-4D97-AF65-F5344CB8AC3E}">
        <p14:creationId xmlns="" xmlns:p14="http://schemas.microsoft.com/office/powerpoint/2010/main" val="3583443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8362" y="-43130"/>
            <a:ext cx="6935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300" smtClean="0">
                <a:ln w="10160">
                  <a:solidFill>
                    <a:srgbClr val="A6407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UMILINȚA</a:t>
            </a:r>
            <a:endParaRPr lang="ro-RO" sz="4400" b="1" spc="300">
              <a:ln w="10160">
                <a:solidFill>
                  <a:srgbClr val="A6407F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69079" y="601443"/>
            <a:ext cx="5926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66284E"/>
                </a:solidFill>
                <a:latin typeface="Comic Sans MS" panose="030F0702030302020204" pitchFamily="66" charset="0"/>
              </a:rPr>
              <a:t>Tot astfel, voi, cei mai tineri, fiţi supuşi faţă de bătrâni şi toţi încingeţi-vă cu smerenie unii faţă de alţii, pentru că „Dumnezeu stă împotriva celor mândri, dar dă har celor smeriţi“ </a:t>
            </a:r>
            <a:r>
              <a:rPr lang="ro-RO" sz="1600" b="1" smtClean="0">
                <a:solidFill>
                  <a:srgbClr val="66284E"/>
                </a:solidFill>
                <a:latin typeface="Comic Sans MS" panose="030F0702030302020204" pitchFamily="66" charset="0"/>
              </a:rPr>
              <a:t>(1 Petru 5:5)</a:t>
            </a:r>
            <a:endParaRPr lang="ro-RO" b="1">
              <a:solidFill>
                <a:srgbClr val="66284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68748" y="1918186"/>
            <a:ext cx="4485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În timpurile în care a trăit Petru, umilința era atitudinea pe care trebuiau să o aibe slujitorii și sclavii față de stăpânii lor. A arăta umilință față de cineva care este </a:t>
            </a:r>
            <a:r>
              <a:rPr lang="ro-RO" sz="2000" b="1" smtClean="0"/>
              <a:t>“sub” sau </a:t>
            </a:r>
            <a:r>
              <a:rPr lang="ro-RO" sz="2000" b="1"/>
              <a:t>la același </a:t>
            </a:r>
            <a:r>
              <a:rPr lang="ro-RO" sz="2000" b="1" smtClean="0"/>
              <a:t>nivel, era </a:t>
            </a:r>
            <a:r>
              <a:rPr lang="ro-RO" sz="2000" b="1"/>
              <a:t>considerat o </a:t>
            </a:r>
            <a:r>
              <a:rPr lang="ro-RO" sz="2000" b="1" smtClean="0"/>
              <a:t>slăbiciune.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Dar </a:t>
            </a:r>
            <a:r>
              <a:rPr lang="ro-RO" sz="2000" b="1"/>
              <a:t>în biserică nu poate fi </a:t>
            </a:r>
            <a:r>
              <a:rPr lang="ro-RO" sz="2000" b="1" smtClean="0"/>
              <a:t>așa. Umilința </a:t>
            </a:r>
            <a:r>
              <a:rPr lang="ro-RO" sz="2000" b="1"/>
              <a:t>este o cerință indispensabilă pentru conviețuire, în mod special pentru aceia care sunt înzestrați cu autoritate.</a:t>
            </a:r>
          </a:p>
          <a:p>
            <a:pPr>
              <a:spcBef>
                <a:spcPts val="600"/>
              </a:spcBef>
            </a:pPr>
            <a:r>
              <a:rPr lang="ro-RO" sz="2000" b="1"/>
              <a:t>Trebuie să reflectăm față de frații noștri aceeași umilință cu care ne prezentăm înaintea lui Dumnezeu </a:t>
            </a:r>
            <a:r>
              <a:rPr lang="ro-RO" sz="2000" b="1" smtClean="0"/>
              <a:t>(1 Petru 5:6-7).</a:t>
            </a:r>
            <a:endParaRPr lang="ro-RO" sz="2000" b="1"/>
          </a:p>
        </p:txBody>
      </p:sp>
      <p:pic>
        <p:nvPicPr>
          <p:cNvPr id="1026" name="Picture 2" descr="http://noticias.adventista.es/wp-content/uploads/sites/8/2015/05/DSC_2114-copi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484" y="3496079"/>
            <a:ext cx="2275074" cy="1507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E4BAD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484" y="5077919"/>
            <a:ext cx="2275074" cy="1706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E4BAD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484" y="1809718"/>
            <a:ext cx="2275074" cy="1595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E4BAD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8315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25616" y="0"/>
            <a:ext cx="6918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FFFF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ÎNFRUNTÂND </a:t>
            </a:r>
            <a:r>
              <a:rPr lang="ro-RO" sz="4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FFFF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PERICOLE</a:t>
            </a:r>
            <a:endParaRPr lang="ro-RO" sz="4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FFFF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48542" y="662653"/>
            <a:ext cx="67954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40246E"/>
                </a:solidFill>
                <a:latin typeface="Comic Sans MS" panose="030F0702030302020204" pitchFamily="66" charset="0"/>
              </a:rPr>
              <a:t>“Fiţi treji, şi vegheaţi! </a:t>
            </a:r>
            <a:r>
              <a:rPr lang="ro-RO" b="1" dirty="0" smtClean="0">
                <a:solidFill>
                  <a:srgbClr val="40246E"/>
                </a:solidFill>
                <a:latin typeface="Comic Sans MS" panose="030F0702030302020204" pitchFamily="66" charset="0"/>
              </a:rPr>
              <a:t>Pentru că potrivnicul </a:t>
            </a:r>
            <a:r>
              <a:rPr lang="ro-RO" b="1" dirty="0" smtClean="0">
                <a:solidFill>
                  <a:srgbClr val="40246E"/>
                </a:solidFill>
                <a:latin typeface="Comic Sans MS" panose="030F0702030302020204" pitchFamily="66" charset="0"/>
              </a:rPr>
              <a:t>vostru, diavolul, dă târcoale ca un leu care răcneşte, şi caută pe cine să înghită. Împotriviţi-vă lui tari în credinţă, ştiind că şi fraţii voştri în lume trec prin aceleaşi suferinţe ca voi.” </a:t>
            </a:r>
            <a:r>
              <a:rPr lang="ro-RO" sz="1600" b="1" dirty="0" smtClean="0">
                <a:solidFill>
                  <a:srgbClr val="40246E"/>
                </a:solidFill>
                <a:latin typeface="Comic Sans MS" panose="030F0702030302020204" pitchFamily="66" charset="0"/>
              </a:rPr>
              <a:t>(1 Petru 5:8-9)</a:t>
            </a:r>
            <a:endParaRPr lang="ro-RO" sz="1600" b="1" dirty="0">
              <a:solidFill>
                <a:srgbClr val="40246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48542" y="2195573"/>
            <a:ext cx="38603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Creștinii vor trebui totdeauna să înfrunte încercări datorită conflictului dintre bine și rău.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După cum avansează biserica, se multiplică și eforturile dușmanului sufletelor.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Ni se cere să rezistăm diavolului, tari în credință. În această luptă, Isus ne promite că </a:t>
            </a:r>
            <a:r>
              <a:rPr lang="ro-RO" sz="2000" b="1" smtClean="0"/>
              <a:t>“El </a:t>
            </a:r>
            <a:r>
              <a:rPr lang="ro-RO" sz="2000" b="1"/>
              <a:t>însuși </a:t>
            </a:r>
            <a:r>
              <a:rPr lang="ro-RO" sz="2000" b="1" i="1"/>
              <a:t>ne</a:t>
            </a:r>
            <a:r>
              <a:rPr lang="ro-RO" sz="2000" b="1"/>
              <a:t> </a:t>
            </a:r>
            <a:r>
              <a:rPr lang="ro-RO" sz="2000" b="1" smtClean="0">
                <a:latin typeface="Calibri" pitchFamily="34" charset="0"/>
              </a:rPr>
              <a:t>va desăvârşi, </a:t>
            </a:r>
            <a:r>
              <a:rPr lang="ro-RO" sz="2000" b="1" i="1" smtClean="0">
                <a:latin typeface="Calibri" pitchFamily="34" charset="0"/>
              </a:rPr>
              <a:t>ne </a:t>
            </a:r>
            <a:r>
              <a:rPr lang="ro-RO" sz="2000" b="1" smtClean="0">
                <a:latin typeface="Calibri" pitchFamily="34" charset="0"/>
              </a:rPr>
              <a:t>va aşeza, </a:t>
            </a:r>
            <a:r>
              <a:rPr lang="ro-RO" sz="2000" b="1" i="1" smtClean="0">
                <a:latin typeface="Calibri" pitchFamily="34" charset="0"/>
              </a:rPr>
              <a:t>ne</a:t>
            </a:r>
            <a:r>
              <a:rPr lang="ro-RO" sz="2000" b="1" smtClean="0">
                <a:latin typeface="Calibri" pitchFamily="34" charset="0"/>
              </a:rPr>
              <a:t> va întări şi </a:t>
            </a:r>
            <a:r>
              <a:rPr lang="ro-RO" sz="2000" b="1" i="1" smtClean="0">
                <a:latin typeface="Calibri" pitchFamily="34" charset="0"/>
              </a:rPr>
              <a:t>ne</a:t>
            </a:r>
            <a:r>
              <a:rPr lang="ro-RO" sz="2000" b="1" smtClean="0">
                <a:latin typeface="Calibri" pitchFamily="34" charset="0"/>
              </a:rPr>
              <a:t> va face neclintiţi</a:t>
            </a:r>
            <a:r>
              <a:rPr lang="ro-RO" sz="2000" b="1" smtClean="0"/>
              <a:t>” (1 Petru 5:10 GBV).</a:t>
            </a:r>
            <a:endParaRPr lang="ro-RO" sz="2000" b="1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469" y="2324969"/>
            <a:ext cx="2672846" cy="35496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Rectángulo 4"/>
          <p:cNvSpPr/>
          <p:nvPr/>
        </p:nvSpPr>
        <p:spPr>
          <a:xfrm>
            <a:off x="2225616" y="6138950"/>
            <a:ext cx="691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40246E"/>
                </a:solidFill>
                <a:latin typeface="Comic Sans MS" panose="030F0702030302020204" pitchFamily="66" charset="0"/>
              </a:rPr>
              <a:t>“Nu te teme nicidecum de ce ai să suferi.[…] Fii credincios până la moarte, şi-ţi voi da cununa vieţii.” </a:t>
            </a:r>
            <a:r>
              <a:rPr lang="ro-RO" sz="1400" b="1" smtClean="0">
                <a:solidFill>
                  <a:srgbClr val="40246E"/>
                </a:solidFill>
                <a:latin typeface="Comic Sans MS" panose="030F0702030302020204" pitchFamily="66" charset="0"/>
              </a:rPr>
              <a:t>(Apocalipsa 2:10)</a:t>
            </a:r>
            <a:endParaRPr lang="ro-RO" sz="1600" b="1">
              <a:solidFill>
                <a:srgbClr val="40246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778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1041</Words>
  <Application>Microsoft Office PowerPoint</Application>
  <PresentationFormat>Expunere pe ecran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Wingdings</vt:lpstr>
      <vt:lpstr>Wingdings 3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7 - Conducatori care slujesc</dc:title>
  <dc:subject>Studiu Biblic, Trim. II, 2017 – Invataturi din epistolele lui Petru</dc:subject>
  <dc:creator>Sergio Fustero Carreras</dc:creator>
  <cp:keywords>http://www.fustero.net/es/index_ro.php</cp:keywords>
  <cp:lastModifiedBy>isj</cp:lastModifiedBy>
  <cp:revision>63</cp:revision>
  <dcterms:created xsi:type="dcterms:W3CDTF">2017-04-27T15:46:23Z</dcterms:created>
  <dcterms:modified xsi:type="dcterms:W3CDTF">2017-05-17T08:56:41Z</dcterms:modified>
</cp:coreProperties>
</file>