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8" r:id="rId4"/>
    <p:sldId id="262" r:id="rId5"/>
    <p:sldId id="257" r:id="rId6"/>
    <p:sldId id="258" r:id="rId7"/>
    <p:sldId id="259" r:id="rId8"/>
    <p:sldId id="266" r:id="rId9"/>
    <p:sldId id="260" r:id="rId10"/>
    <p:sldId id="261" r:id="rId11"/>
    <p:sldId id="267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ooper Black" pitchFamily="18" charset="0"/>
      <p:regular r:id="rId19"/>
    </p:embeddedFont>
    <p:embeddedFont>
      <p:font typeface="Arial Black" pitchFamily="34" charset="0"/>
      <p:bold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AA62"/>
    <a:srgbClr val="002F8E"/>
    <a:srgbClr val="D965B2"/>
    <a:srgbClr val="CC3399"/>
    <a:srgbClr val="FFFF66"/>
    <a:srgbClr val="FFFF99"/>
    <a:srgbClr val="7E5D00"/>
    <a:srgbClr val="F5B700"/>
    <a:srgbClr val="FAC5B0"/>
    <a:srgbClr val="AB39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DFEFF-CD71-4426-A4B1-BEDEB5CC9EDC}" type="doc">
      <dgm:prSet loTypeId="urn:microsoft.com/office/officeart/2005/8/layout/equation1" loCatId="relationship" qsTypeId="urn:microsoft.com/office/officeart/2005/8/quickstyle/3d2" qsCatId="3D" csTypeId="urn:microsoft.com/office/officeart/2005/8/colors/accent1_4" csCatId="accent1" phldr="1"/>
      <dgm:spPr/>
    </dgm:pt>
    <dgm:pt modelId="{102F449F-289D-4AB1-A196-3BCFED1E1F31}">
      <dgm:prSet phldrT="[Texto]"/>
      <dgm:spPr>
        <a:solidFill>
          <a:srgbClr val="D965B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o-RO" b="1" dirty="0" smtClean="0">
              <a:solidFill>
                <a:sysClr val="windowText" lastClr="000000"/>
              </a:solidFill>
            </a:rPr>
            <a:t>Redeşteptare</a:t>
          </a:r>
          <a:endParaRPr lang="es-ES" b="1" dirty="0">
            <a:solidFill>
              <a:sysClr val="windowText" lastClr="000000"/>
            </a:solidFill>
          </a:endParaRPr>
        </a:p>
      </dgm:t>
    </dgm:pt>
    <dgm:pt modelId="{D35604F8-B215-4CE1-934B-A43460DF2033}" type="parTrans" cxnId="{3B87DD60-AB6B-46B3-9AD9-F9EAA443E3E0}">
      <dgm:prSet/>
      <dgm:spPr/>
      <dgm:t>
        <a:bodyPr/>
        <a:lstStyle/>
        <a:p>
          <a:endParaRPr lang="es-ES" b="1">
            <a:solidFill>
              <a:sysClr val="windowText" lastClr="000000"/>
            </a:solidFill>
          </a:endParaRPr>
        </a:p>
      </dgm:t>
    </dgm:pt>
    <dgm:pt modelId="{A0E07792-0F66-40ED-8E14-5B699E2D5692}" type="sibTrans" cxnId="{3B87DD60-AB6B-46B3-9AD9-F9EAA443E3E0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2540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S" b="1">
            <a:solidFill>
              <a:sysClr val="windowText" lastClr="000000"/>
            </a:solidFill>
          </a:endParaRPr>
        </a:p>
      </dgm:t>
    </dgm:pt>
    <dgm:pt modelId="{B0245F85-9D71-493D-9442-B813128B852C}">
      <dgm:prSet phldrT="[Texto]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o-RO" b="1" noProof="0" dirty="0" smtClean="0">
              <a:solidFill>
                <a:sysClr val="windowText" lastClr="000000"/>
              </a:solidFill>
            </a:rPr>
            <a:t>Reformă</a:t>
          </a:r>
          <a:endParaRPr lang="ro-RO" b="1" noProof="0" dirty="0">
            <a:solidFill>
              <a:sysClr val="windowText" lastClr="000000"/>
            </a:solidFill>
          </a:endParaRPr>
        </a:p>
      </dgm:t>
    </dgm:pt>
    <dgm:pt modelId="{7C1E99A0-44B7-4EE7-A63B-0CF38C3F5213}" type="parTrans" cxnId="{3765F094-C345-4E95-B9F1-1BD9A3F6C184}">
      <dgm:prSet/>
      <dgm:spPr/>
      <dgm:t>
        <a:bodyPr/>
        <a:lstStyle/>
        <a:p>
          <a:endParaRPr lang="es-ES" b="1">
            <a:solidFill>
              <a:sysClr val="windowText" lastClr="000000"/>
            </a:solidFill>
          </a:endParaRPr>
        </a:p>
      </dgm:t>
    </dgm:pt>
    <dgm:pt modelId="{5F3E5AF7-16A8-456B-8548-28A9B63C9A6C}" type="sibTrans" cxnId="{3765F094-C345-4E95-B9F1-1BD9A3F6C184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2540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S" b="1">
            <a:solidFill>
              <a:sysClr val="windowText" lastClr="000000"/>
            </a:solidFill>
          </a:endParaRPr>
        </a:p>
      </dgm:t>
    </dgm:pt>
    <dgm:pt modelId="{98818244-F403-4458-B5FC-8733D6B392A0}">
      <dgm:prSet phldrT="[Texto]" custT="1"/>
      <dgm:spPr>
        <a:solidFill>
          <a:srgbClr val="00B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o-RO" sz="1900" b="1" dirty="0" smtClean="0">
              <a:solidFill>
                <a:sysClr val="windowText" lastClr="000000"/>
              </a:solidFill>
            </a:rPr>
            <a:t>Credincioşie</a:t>
          </a:r>
          <a:endParaRPr lang="es-ES" sz="1900" b="1" dirty="0">
            <a:solidFill>
              <a:sysClr val="windowText" lastClr="000000"/>
            </a:solidFill>
          </a:endParaRPr>
        </a:p>
      </dgm:t>
    </dgm:pt>
    <dgm:pt modelId="{74B4A4D7-6F56-4514-B8E6-41198EF6B0B4}" type="parTrans" cxnId="{7A892DCD-26CA-40D6-9A82-7FFDB8362785}">
      <dgm:prSet/>
      <dgm:spPr/>
      <dgm:t>
        <a:bodyPr/>
        <a:lstStyle/>
        <a:p>
          <a:endParaRPr lang="es-ES" b="1">
            <a:solidFill>
              <a:sysClr val="windowText" lastClr="000000"/>
            </a:solidFill>
          </a:endParaRPr>
        </a:p>
      </dgm:t>
    </dgm:pt>
    <dgm:pt modelId="{2FD9C873-15C0-4B47-9DD5-25771C92B7E6}" type="sibTrans" cxnId="{7A892DCD-26CA-40D6-9A82-7FFDB8362785}">
      <dgm:prSet/>
      <dgm:spPr/>
      <dgm:t>
        <a:bodyPr/>
        <a:lstStyle/>
        <a:p>
          <a:endParaRPr lang="es-ES" b="1">
            <a:solidFill>
              <a:sysClr val="windowText" lastClr="000000"/>
            </a:solidFill>
          </a:endParaRPr>
        </a:p>
      </dgm:t>
    </dgm:pt>
    <dgm:pt modelId="{F9368ABB-CE7A-4515-B68E-DDD20ADC8DB4}" type="pres">
      <dgm:prSet presAssocID="{95BDFEFF-CD71-4426-A4B1-BEDEB5CC9EDC}" presName="linearFlow" presStyleCnt="0">
        <dgm:presLayoutVars>
          <dgm:dir/>
          <dgm:resizeHandles val="exact"/>
        </dgm:presLayoutVars>
      </dgm:prSet>
      <dgm:spPr/>
    </dgm:pt>
    <dgm:pt modelId="{DE014FEB-C61E-49DE-91C4-2E9A30A380E3}" type="pres">
      <dgm:prSet presAssocID="{102F449F-289D-4AB1-A196-3BCFED1E1F31}" presName="node" presStyleLbl="node1" presStyleIdx="0" presStyleCnt="3" custScaleX="145359" custScaleY="50096" custLinFactNeighborX="-38525" custLinFactNeighborY="-8107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o-RO"/>
        </a:p>
      </dgm:t>
    </dgm:pt>
    <dgm:pt modelId="{224B86EB-CAA0-42EC-9575-0B2DEEFB52C2}" type="pres">
      <dgm:prSet presAssocID="{A0E07792-0F66-40ED-8E14-5B699E2D5692}" presName="spacerL" presStyleCnt="0"/>
      <dgm:spPr/>
    </dgm:pt>
    <dgm:pt modelId="{0838838C-DB45-4817-AC1D-43F7403A0DFB}" type="pres">
      <dgm:prSet presAssocID="{A0E07792-0F66-40ED-8E14-5B699E2D5692}" presName="sibTrans" presStyleLbl="sibTrans2D1" presStyleIdx="0" presStyleCnt="2"/>
      <dgm:spPr/>
      <dgm:t>
        <a:bodyPr/>
        <a:lstStyle/>
        <a:p>
          <a:endParaRPr lang="ro-RO"/>
        </a:p>
      </dgm:t>
    </dgm:pt>
    <dgm:pt modelId="{914CBC6E-3591-4B99-A911-83DDFB4F84C0}" type="pres">
      <dgm:prSet presAssocID="{A0E07792-0F66-40ED-8E14-5B699E2D5692}" presName="spacerR" presStyleCnt="0"/>
      <dgm:spPr/>
    </dgm:pt>
    <dgm:pt modelId="{0886C214-0BE7-441D-91B5-9168571C4C90}" type="pres">
      <dgm:prSet presAssocID="{B0245F85-9D71-493D-9442-B813128B852C}" presName="node" presStyleLbl="node1" presStyleIdx="1" presStyleCnt="3" custScaleX="81775" custScaleY="81775">
        <dgm:presLayoutVars>
          <dgm:bulletEnabled val="1"/>
        </dgm:presLayoutVars>
      </dgm:prSet>
      <dgm:spPr>
        <a:prstGeom prst="dodecagon">
          <a:avLst/>
        </a:prstGeom>
      </dgm:spPr>
      <dgm:t>
        <a:bodyPr/>
        <a:lstStyle/>
        <a:p>
          <a:endParaRPr lang="ro-RO"/>
        </a:p>
      </dgm:t>
    </dgm:pt>
    <dgm:pt modelId="{C2A88B65-366C-487D-BFE5-2C1686D1BB12}" type="pres">
      <dgm:prSet presAssocID="{5F3E5AF7-16A8-456B-8548-28A9B63C9A6C}" presName="spacerL" presStyleCnt="0"/>
      <dgm:spPr/>
    </dgm:pt>
    <dgm:pt modelId="{D0A9FFCA-C9D1-4AA0-BA82-3A58A27317B6}" type="pres">
      <dgm:prSet presAssocID="{5F3E5AF7-16A8-456B-8548-28A9B63C9A6C}" presName="sibTrans" presStyleLbl="sibTrans2D1" presStyleIdx="1" presStyleCnt="2"/>
      <dgm:spPr/>
      <dgm:t>
        <a:bodyPr/>
        <a:lstStyle/>
        <a:p>
          <a:endParaRPr lang="ro-RO"/>
        </a:p>
      </dgm:t>
    </dgm:pt>
    <dgm:pt modelId="{A85FA35B-3CB1-4300-B5F0-C03092178FBA}" type="pres">
      <dgm:prSet presAssocID="{5F3E5AF7-16A8-456B-8548-28A9B63C9A6C}" presName="spacerR" presStyleCnt="0"/>
      <dgm:spPr/>
    </dgm:pt>
    <dgm:pt modelId="{66952326-2FE9-4C02-A248-1BEC521918EB}" type="pres">
      <dgm:prSet presAssocID="{98818244-F403-4458-B5FC-8733D6B392A0}" presName="node" presStyleLbl="node1" presStyleIdx="2" presStyleCnt="3">
        <dgm:presLayoutVars>
          <dgm:bulletEnabled val="1"/>
        </dgm:presLayoutVars>
      </dgm:prSet>
      <dgm:spPr>
        <a:prstGeom prst="star8">
          <a:avLst/>
        </a:prstGeom>
      </dgm:spPr>
      <dgm:t>
        <a:bodyPr/>
        <a:lstStyle/>
        <a:p>
          <a:endParaRPr lang="ro-RO"/>
        </a:p>
      </dgm:t>
    </dgm:pt>
  </dgm:ptLst>
  <dgm:cxnLst>
    <dgm:cxn modelId="{6B193949-238A-43A9-8A4F-5564F6E01199}" type="presOf" srcId="{102F449F-289D-4AB1-A196-3BCFED1E1F31}" destId="{DE014FEB-C61E-49DE-91C4-2E9A30A380E3}" srcOrd="0" destOrd="0" presId="urn:microsoft.com/office/officeart/2005/8/layout/equation1"/>
    <dgm:cxn modelId="{3B87DD60-AB6B-46B3-9AD9-F9EAA443E3E0}" srcId="{95BDFEFF-CD71-4426-A4B1-BEDEB5CC9EDC}" destId="{102F449F-289D-4AB1-A196-3BCFED1E1F31}" srcOrd="0" destOrd="0" parTransId="{D35604F8-B215-4CE1-934B-A43460DF2033}" sibTransId="{A0E07792-0F66-40ED-8E14-5B699E2D5692}"/>
    <dgm:cxn modelId="{399F5AA6-D3ED-4432-9846-FF2F0BFDB393}" type="presOf" srcId="{A0E07792-0F66-40ED-8E14-5B699E2D5692}" destId="{0838838C-DB45-4817-AC1D-43F7403A0DFB}" srcOrd="0" destOrd="0" presId="urn:microsoft.com/office/officeart/2005/8/layout/equation1"/>
    <dgm:cxn modelId="{25F49C61-F4CB-4FB6-A1A9-18A3E97B6FA4}" type="presOf" srcId="{B0245F85-9D71-493D-9442-B813128B852C}" destId="{0886C214-0BE7-441D-91B5-9168571C4C90}" srcOrd="0" destOrd="0" presId="urn:microsoft.com/office/officeart/2005/8/layout/equation1"/>
    <dgm:cxn modelId="{6E4CC97C-4DC4-4C84-9281-E194BBF06B0A}" type="presOf" srcId="{98818244-F403-4458-B5FC-8733D6B392A0}" destId="{66952326-2FE9-4C02-A248-1BEC521918EB}" srcOrd="0" destOrd="0" presId="urn:microsoft.com/office/officeart/2005/8/layout/equation1"/>
    <dgm:cxn modelId="{7A892DCD-26CA-40D6-9A82-7FFDB8362785}" srcId="{95BDFEFF-CD71-4426-A4B1-BEDEB5CC9EDC}" destId="{98818244-F403-4458-B5FC-8733D6B392A0}" srcOrd="2" destOrd="0" parTransId="{74B4A4D7-6F56-4514-B8E6-41198EF6B0B4}" sibTransId="{2FD9C873-15C0-4B47-9DD5-25771C92B7E6}"/>
    <dgm:cxn modelId="{3765F094-C345-4E95-B9F1-1BD9A3F6C184}" srcId="{95BDFEFF-CD71-4426-A4B1-BEDEB5CC9EDC}" destId="{B0245F85-9D71-493D-9442-B813128B852C}" srcOrd="1" destOrd="0" parTransId="{7C1E99A0-44B7-4EE7-A63B-0CF38C3F5213}" sibTransId="{5F3E5AF7-16A8-456B-8548-28A9B63C9A6C}"/>
    <dgm:cxn modelId="{8CB2013F-1F74-40F4-BE12-01D97590B7B3}" type="presOf" srcId="{95BDFEFF-CD71-4426-A4B1-BEDEB5CC9EDC}" destId="{F9368ABB-CE7A-4515-B68E-DDD20ADC8DB4}" srcOrd="0" destOrd="0" presId="urn:microsoft.com/office/officeart/2005/8/layout/equation1"/>
    <dgm:cxn modelId="{4D8FDB00-C8BE-4C04-B548-FA52C7124682}" type="presOf" srcId="{5F3E5AF7-16A8-456B-8548-28A9B63C9A6C}" destId="{D0A9FFCA-C9D1-4AA0-BA82-3A58A27317B6}" srcOrd="0" destOrd="0" presId="urn:microsoft.com/office/officeart/2005/8/layout/equation1"/>
    <dgm:cxn modelId="{C07E91FD-9C2F-42B9-A8E5-4F68A9BF2860}" type="presParOf" srcId="{F9368ABB-CE7A-4515-B68E-DDD20ADC8DB4}" destId="{DE014FEB-C61E-49DE-91C4-2E9A30A380E3}" srcOrd="0" destOrd="0" presId="urn:microsoft.com/office/officeart/2005/8/layout/equation1"/>
    <dgm:cxn modelId="{A3EDF117-C905-4BEE-B786-29CD36EC0F1B}" type="presParOf" srcId="{F9368ABB-CE7A-4515-B68E-DDD20ADC8DB4}" destId="{224B86EB-CAA0-42EC-9575-0B2DEEFB52C2}" srcOrd="1" destOrd="0" presId="urn:microsoft.com/office/officeart/2005/8/layout/equation1"/>
    <dgm:cxn modelId="{9AC4511D-3166-4307-8B00-12E6BA340A79}" type="presParOf" srcId="{F9368ABB-CE7A-4515-B68E-DDD20ADC8DB4}" destId="{0838838C-DB45-4817-AC1D-43F7403A0DFB}" srcOrd="2" destOrd="0" presId="urn:microsoft.com/office/officeart/2005/8/layout/equation1"/>
    <dgm:cxn modelId="{F2C11A7E-B315-45E3-AF08-3E2FF0A0EF3F}" type="presParOf" srcId="{F9368ABB-CE7A-4515-B68E-DDD20ADC8DB4}" destId="{914CBC6E-3591-4B99-A911-83DDFB4F84C0}" srcOrd="3" destOrd="0" presId="urn:microsoft.com/office/officeart/2005/8/layout/equation1"/>
    <dgm:cxn modelId="{94EB5A74-528B-4587-863C-7B4D26747D3F}" type="presParOf" srcId="{F9368ABB-CE7A-4515-B68E-DDD20ADC8DB4}" destId="{0886C214-0BE7-441D-91B5-9168571C4C90}" srcOrd="4" destOrd="0" presId="urn:microsoft.com/office/officeart/2005/8/layout/equation1"/>
    <dgm:cxn modelId="{9ADD2DC4-2C85-4F0A-AE03-837E99F5DF38}" type="presParOf" srcId="{F9368ABB-CE7A-4515-B68E-DDD20ADC8DB4}" destId="{C2A88B65-366C-487D-BFE5-2C1686D1BB12}" srcOrd="5" destOrd="0" presId="urn:microsoft.com/office/officeart/2005/8/layout/equation1"/>
    <dgm:cxn modelId="{E1105E3B-38EB-4E94-96D1-AE448CA953D5}" type="presParOf" srcId="{F9368ABB-CE7A-4515-B68E-DDD20ADC8DB4}" destId="{D0A9FFCA-C9D1-4AA0-BA82-3A58A27317B6}" srcOrd="6" destOrd="0" presId="urn:microsoft.com/office/officeart/2005/8/layout/equation1"/>
    <dgm:cxn modelId="{E3100006-EE94-4738-AA02-414442E7D5EA}" type="presParOf" srcId="{F9368ABB-CE7A-4515-B68E-DDD20ADC8DB4}" destId="{A85FA35B-3CB1-4300-B5F0-C03092178FBA}" srcOrd="7" destOrd="0" presId="urn:microsoft.com/office/officeart/2005/8/layout/equation1"/>
    <dgm:cxn modelId="{2FBEE364-33E8-46E7-975D-1D5E2B2E10E1}" type="presParOf" srcId="{F9368ABB-CE7A-4515-B68E-DDD20ADC8DB4}" destId="{66952326-2FE9-4C02-A248-1BEC521918E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14FEB-C61E-49DE-91C4-2E9A30A380E3}">
      <dsp:nvSpPr>
        <dsp:cNvPr id="0" name=""/>
        <dsp:cNvSpPr/>
      </dsp:nvSpPr>
      <dsp:spPr>
        <a:xfrm>
          <a:off x="113065" y="312056"/>
          <a:ext cx="2690126" cy="927115"/>
        </a:xfrm>
        <a:prstGeom prst="snip2SameRect">
          <a:avLst/>
        </a:prstGeom>
        <a:solidFill>
          <a:srgbClr val="D965B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dirty="0" smtClean="0">
              <a:solidFill>
                <a:sysClr val="windowText" lastClr="000000"/>
              </a:solidFill>
            </a:rPr>
            <a:t>Redeşteptare</a:t>
          </a:r>
          <a:endParaRPr lang="es-ES" sz="2300" b="1" kern="1200" dirty="0">
            <a:solidFill>
              <a:sysClr val="windowText" lastClr="000000"/>
            </a:solidFill>
          </a:endParaRPr>
        </a:p>
      </dsp:txBody>
      <dsp:txXfrm>
        <a:off x="113065" y="312056"/>
        <a:ext cx="2690126" cy="927115"/>
      </dsp:txXfrm>
    </dsp:sp>
    <dsp:sp modelId="{0838838C-DB45-4817-AC1D-43F7403A0DFB}">
      <dsp:nvSpPr>
        <dsp:cNvPr id="0" name=""/>
        <dsp:cNvSpPr/>
      </dsp:nvSpPr>
      <dsp:spPr>
        <a:xfrm>
          <a:off x="3011360" y="388952"/>
          <a:ext cx="1073392" cy="1073392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2540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>
            <a:solidFill>
              <a:sysClr val="windowText" lastClr="000000"/>
            </a:solidFill>
          </a:endParaRPr>
        </a:p>
      </dsp:txBody>
      <dsp:txXfrm>
        <a:off x="3011360" y="388952"/>
        <a:ext cx="1073392" cy="1073392"/>
      </dsp:txXfrm>
    </dsp:sp>
    <dsp:sp modelId="{0886C214-0BE7-441D-91B5-9168571C4C90}">
      <dsp:nvSpPr>
        <dsp:cNvPr id="0" name=""/>
        <dsp:cNvSpPr/>
      </dsp:nvSpPr>
      <dsp:spPr>
        <a:xfrm>
          <a:off x="4235028" y="168952"/>
          <a:ext cx="1513391" cy="1513391"/>
        </a:xfrm>
        <a:prstGeom prst="dodecagon">
          <a:avLst/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noProof="0" dirty="0" smtClean="0">
              <a:solidFill>
                <a:sysClr val="windowText" lastClr="000000"/>
              </a:solidFill>
            </a:rPr>
            <a:t>Reformă</a:t>
          </a:r>
          <a:endParaRPr lang="ro-RO" sz="2300" b="1" kern="1200" noProof="0" dirty="0">
            <a:solidFill>
              <a:sysClr val="windowText" lastClr="000000"/>
            </a:solidFill>
          </a:endParaRPr>
        </a:p>
      </dsp:txBody>
      <dsp:txXfrm>
        <a:off x="4235028" y="168952"/>
        <a:ext cx="1513391" cy="1513391"/>
      </dsp:txXfrm>
    </dsp:sp>
    <dsp:sp modelId="{D0A9FFCA-C9D1-4AA0-BA82-3A58A27317B6}">
      <dsp:nvSpPr>
        <dsp:cNvPr id="0" name=""/>
        <dsp:cNvSpPr/>
      </dsp:nvSpPr>
      <dsp:spPr>
        <a:xfrm>
          <a:off x="5898694" y="388952"/>
          <a:ext cx="1073392" cy="1073392"/>
        </a:xfrm>
        <a:prstGeom prst="mathEqual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2540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b="1" kern="1200">
            <a:solidFill>
              <a:sysClr val="windowText" lastClr="000000"/>
            </a:solidFill>
          </a:endParaRPr>
        </a:p>
      </dsp:txBody>
      <dsp:txXfrm>
        <a:off x="5898694" y="388952"/>
        <a:ext cx="1073392" cy="1073392"/>
      </dsp:txXfrm>
    </dsp:sp>
    <dsp:sp modelId="{66952326-2FE9-4C02-A248-1BEC521918EB}">
      <dsp:nvSpPr>
        <dsp:cNvPr id="0" name=""/>
        <dsp:cNvSpPr/>
      </dsp:nvSpPr>
      <dsp:spPr>
        <a:xfrm>
          <a:off x="7122362" y="309"/>
          <a:ext cx="1850677" cy="1850677"/>
        </a:xfrm>
        <a:prstGeom prst="star8">
          <a:avLst/>
        </a:prstGeom>
        <a:solidFill>
          <a:srgbClr val="00B05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 smtClean="0">
              <a:solidFill>
                <a:sysClr val="windowText" lastClr="000000"/>
              </a:solidFill>
            </a:rPr>
            <a:t>Credincioşie</a:t>
          </a:r>
          <a:endParaRPr lang="es-ES" sz="1900" b="1" kern="1200" dirty="0">
            <a:solidFill>
              <a:sysClr val="windowText" lastClr="000000"/>
            </a:solidFill>
          </a:endParaRPr>
        </a:p>
      </dsp:txBody>
      <dsp:txXfrm>
        <a:off x="7122362" y="309"/>
        <a:ext cx="1850677" cy="1850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451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460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4158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81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37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86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73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14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530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63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3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83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279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15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45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566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929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217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2092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7902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2870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493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1488-EF29-42F2-A51E-C85F41B73F0E}" type="datetimeFigureOut">
              <a:rPr lang="es-ES" smtClean="0"/>
              <a:pPr/>
              <a:t>13/02/2018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A390-ABE6-433C-8D21-CD55E21808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32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96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9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1.jpeg"/><Relationship Id="rId10" Type="http://schemas.microsoft.com/office/2007/relationships/diagramDrawing" Target="../diagrams/drawing1.xml"/><Relationship Id="rId4" Type="http://schemas.openxmlformats.org/officeDocument/2006/relationships/image" Target="../media/image20.jpe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1C2D543-D085-409B-8CCF-851B7CA9A783}"/>
              </a:ext>
            </a:extLst>
          </p:cNvPr>
          <p:cNvSpPr txBox="1"/>
          <p:nvPr/>
        </p:nvSpPr>
        <p:spPr>
          <a:xfrm>
            <a:off x="605246" y="4467498"/>
            <a:ext cx="8409977" cy="17634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o-RO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ONESTITATEA </a:t>
            </a:r>
            <a:r>
              <a:rPr lang="ro-RO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FAŢĂ </a:t>
            </a:r>
            <a:r>
              <a:rPr lang="ro-RO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</a:t>
            </a:r>
            <a:r>
              <a:rPr lang="ro-RO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DUMNEZEU</a:t>
            </a:r>
            <a:endParaRPr lang="ro-RO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D4B51E8-44E4-4D89-95F4-07411A9E4AD6}"/>
              </a:ext>
            </a:extLst>
          </p:cNvPr>
          <p:cNvSpPr txBox="1"/>
          <p:nvPr/>
        </p:nvSpPr>
        <p:spPr>
          <a:xfrm>
            <a:off x="5548953" y="6365966"/>
            <a:ext cx="346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Studiul 7 pentru 17 februarie 2018</a:t>
            </a:r>
            <a:endParaRPr lang="ro-RO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29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0DE89AD-A68C-44D7-A36B-E9DFD48EFBBA}"/>
              </a:ext>
            </a:extLst>
          </p:cNvPr>
          <p:cNvSpPr/>
          <p:nvPr/>
        </p:nvSpPr>
        <p:spPr>
          <a:xfrm>
            <a:off x="611777" y="811900"/>
            <a:ext cx="708224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sz="2400" dirty="0" smtClean="0">
                <a:latin typeface="Cooper Black" panose="0208090404030B020404" pitchFamily="18" charset="0"/>
              </a:rPr>
              <a:t>„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Dumnezeu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are un drept asupra noastră şi asupra a tot ceea ce avem. Acesta este de primă importanţă în raport cu toate celelalte. În semn că îi recunoaştem acest drept, El ne îndeamnă să îi aducem o anumită parte din tot ceea ce primim de la El. Zecimea este această parte. Prin porunca Domnului, ea îi era dedicată încă din primele veacuri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...</a:t>
            </a:r>
            <a:endParaRPr lang="ro-R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indent="358775" algn="just">
              <a:spcBef>
                <a:spcPts val="600"/>
              </a:spcBef>
            </a:pP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consideră că zecimea este a Lui şi ea trebuie privită drept o resursă sfântă, ce trebuie adusă în vistieria Sa pentru binele cauzei Sale, pentru înaintarea lucrării Sale, pentru trimiterea mesagerilor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„în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ţinuturile care sunt dincolo” şi până la marginile pământului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ro-RO" sz="2400" dirty="0" smtClean="0">
                <a:latin typeface="Cooper Black" panose="0208090404030B020404" pitchFamily="18" charset="0"/>
              </a:rPr>
              <a:t>”</a:t>
            </a:r>
            <a:endParaRPr lang="ro-RO" sz="2400" dirty="0">
              <a:latin typeface="Cooper Black" panose="0208090404030B0204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3954D2-803E-43AE-81E2-CB445B7AD8EB}"/>
              </a:ext>
            </a:extLst>
          </p:cNvPr>
          <p:cNvSpPr txBox="1"/>
          <p:nvPr/>
        </p:nvSpPr>
        <p:spPr>
          <a:xfrm>
            <a:off x="1154943" y="6488668"/>
            <a:ext cx="604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rgbClr val="D5AA62"/>
                </a:solidFill>
              </a:rPr>
              <a:t>E.G.W</a:t>
            </a:r>
            <a:r>
              <a:rPr lang="ro-RO" b="1" smtClean="0">
                <a:solidFill>
                  <a:srgbClr val="D5AA62"/>
                </a:solidFill>
              </a:rPr>
              <a:t>. </a:t>
            </a:r>
            <a:r>
              <a:rPr lang="ro-RO" b="1" smtClean="0">
                <a:solidFill>
                  <a:srgbClr val="D5AA62"/>
                </a:solidFill>
              </a:rPr>
              <a:t>(</a:t>
            </a:r>
            <a:r>
              <a:rPr lang="ro-RO" b="1" smtClean="0">
                <a:solidFill>
                  <a:srgbClr val="D5AA62"/>
                </a:solidFill>
              </a:rPr>
              <a:t>Sfaturi privind administrarea creştină a </a:t>
            </a:r>
            <a:r>
              <a:rPr lang="ro-RO" b="1" smtClean="0">
                <a:solidFill>
                  <a:srgbClr val="D5AA62"/>
                </a:solidFill>
              </a:rPr>
              <a:t>vieţii</a:t>
            </a:r>
            <a:r>
              <a:rPr lang="ro-RO" b="1" smtClean="0">
                <a:solidFill>
                  <a:srgbClr val="D5AA62"/>
                </a:solidFill>
              </a:rPr>
              <a:t>, </a:t>
            </a:r>
            <a:r>
              <a:rPr lang="ro-RO" b="1" smtClean="0">
                <a:solidFill>
                  <a:srgbClr val="D5AA62"/>
                </a:solidFill>
              </a:rPr>
              <a:t>pa</a:t>
            </a:r>
            <a:r>
              <a:rPr lang="ro-RO" b="1" smtClean="0">
                <a:solidFill>
                  <a:srgbClr val="D5AA62"/>
                </a:solidFill>
              </a:rPr>
              <a:t>g</a:t>
            </a:r>
            <a:r>
              <a:rPr lang="ro-RO" b="1" smtClean="0">
                <a:solidFill>
                  <a:srgbClr val="D5AA62"/>
                </a:solidFill>
              </a:rPr>
              <a:t>. </a:t>
            </a:r>
            <a:r>
              <a:rPr lang="ro-RO" b="1" smtClean="0">
                <a:solidFill>
                  <a:srgbClr val="D5AA62"/>
                </a:solidFill>
              </a:rPr>
              <a:t>71</a:t>
            </a:r>
            <a:r>
              <a:rPr lang="ro-RO" b="1" smtClean="0">
                <a:solidFill>
                  <a:srgbClr val="D5AA62"/>
                </a:solidFill>
              </a:rPr>
              <a:t>)</a:t>
            </a:r>
            <a:endParaRPr lang="ro-RO" b="1">
              <a:solidFill>
                <a:srgbClr val="D5AA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9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647854-368F-4CF4-9F4E-90598DE5FFBE}"/>
              </a:ext>
            </a:extLst>
          </p:cNvPr>
          <p:cNvSpPr/>
          <p:nvPr/>
        </p:nvSpPr>
        <p:spPr>
          <a:xfrm>
            <a:off x="171450" y="0"/>
            <a:ext cx="504825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Sămânţa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care a căzut pe pământ bun sunt aceia care, după ce au auzit Cuvântul, îl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ţin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într-o inimă bună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curată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fac rod în răbdare.”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(Luca 8:15)</a:t>
            </a:r>
          </a:p>
        </p:txBody>
      </p:sp>
    </p:spTree>
    <p:extLst>
      <p:ext uri="{BB962C8B-B14F-4D97-AF65-F5344CB8AC3E}">
        <p14:creationId xmlns:p14="http://schemas.microsoft.com/office/powerpoint/2010/main" xmlns="" val="41210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0DE89AD-A68C-44D7-A36B-E9DFD48EFBBA}"/>
              </a:ext>
            </a:extLst>
          </p:cNvPr>
          <p:cNvSpPr/>
          <p:nvPr/>
        </p:nvSpPr>
        <p:spPr>
          <a:xfrm>
            <a:off x="1709057" y="1785483"/>
            <a:ext cx="572588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spcBef>
                <a:spcPts val="600"/>
              </a:spcBef>
            </a:pPr>
            <a:r>
              <a:rPr lang="ro-RO" sz="2800" dirty="0" smtClean="0">
                <a:latin typeface="Cooper Black" panose="0208090404030B020404" pitchFamily="18" charset="0"/>
              </a:rPr>
              <a:t>„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Rânduiala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zecimii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darurilor a fost dată pentru a întipări în mintea oamenilor marele adevăr că Dumnezeu este izvorul tuturor binecuvântărilor pentru creaturile Sale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că Lui I se cuvine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recunoştinţa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oamenilor pentru darurile bune ale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providenţei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Sale.</a:t>
            </a:r>
            <a:r>
              <a:rPr lang="ro-RO" dirty="0"/>
              <a:t> </a:t>
            </a:r>
            <a:r>
              <a:rPr lang="ro-RO" sz="2800" dirty="0" smtClean="0">
                <a:latin typeface="Cooper Black" panose="0208090404030B020404" pitchFamily="18" charset="0"/>
              </a:rPr>
              <a:t>”</a:t>
            </a:r>
            <a:endParaRPr lang="ro-RO" sz="2800" dirty="0">
              <a:latin typeface="Cooper Black" panose="0208090404030B0204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3954D2-803E-43AE-81E2-CB445B7AD8EB}"/>
              </a:ext>
            </a:extLst>
          </p:cNvPr>
          <p:cNvSpPr txBox="1"/>
          <p:nvPr/>
        </p:nvSpPr>
        <p:spPr>
          <a:xfrm>
            <a:off x="1454331" y="478971"/>
            <a:ext cx="607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err="1" smtClean="0"/>
              <a:t>E.G.W</a:t>
            </a:r>
            <a:r>
              <a:rPr lang="ro-RO" b="1" dirty="0" smtClean="0"/>
              <a:t>. (Patriarhi şi Profeţi, pag. 525)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124088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078EFAF-8A8C-4727-8672-ACC6C095B606}"/>
              </a:ext>
            </a:extLst>
          </p:cNvPr>
          <p:cNvSpPr txBox="1"/>
          <p:nvPr/>
        </p:nvSpPr>
        <p:spPr>
          <a:xfrm>
            <a:off x="4572000" y="3317965"/>
            <a:ext cx="457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800" b="1" dirty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chestiune de </a:t>
            </a:r>
            <a:r>
              <a:rPr lang="ro-RO" sz="2800" b="1" dirty="0" smtClean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cinste.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800" b="1" dirty="0" smtClean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ro-RO" sz="2800" b="1" dirty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chestiune de </a:t>
            </a:r>
            <a:r>
              <a:rPr lang="ro-RO" sz="2800" b="1" dirty="0" smtClean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credinţă.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800" b="1" dirty="0" smtClean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ro-RO" sz="2800" b="1" dirty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chestiune de </a:t>
            </a:r>
            <a:r>
              <a:rPr lang="ro-RO" sz="2800" b="1" dirty="0" smtClean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sfinţenie.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800" b="1" dirty="0" smtClean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ro-RO" sz="2800" b="1" dirty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chestiune de </a:t>
            </a:r>
            <a:r>
              <a:rPr lang="ro-RO" sz="2800" b="1" dirty="0" smtClean="0">
                <a:solidFill>
                  <a:srgbClr val="B0D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redeşteptare şi reformă.</a:t>
            </a:r>
            <a:endParaRPr lang="ro-RO" sz="2800" b="1" dirty="0">
              <a:solidFill>
                <a:srgbClr val="B0D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FAA034E-6A99-4CB1-9602-A3138610C961}"/>
              </a:ext>
            </a:extLst>
          </p:cNvPr>
          <p:cNvSpPr txBox="1"/>
          <p:nvPr/>
        </p:nvSpPr>
        <p:spPr>
          <a:xfrm>
            <a:off x="304800" y="0"/>
            <a:ext cx="843860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</a:t>
            </a:r>
            <a:r>
              <a:rPr lang="ro-RO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aşteaptă </a:t>
            </a:r>
            <a:r>
              <a:rPr lang="ro-RO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la orice administrator sau ispravnic să fie sincer </a:t>
            </a:r>
            <a:r>
              <a:rPr lang="ro-RO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şi </a:t>
            </a:r>
            <a:r>
              <a:rPr lang="ro-RO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onest. </a:t>
            </a:r>
          </a:p>
          <a:p>
            <a:pPr>
              <a:spcBef>
                <a:spcPts val="600"/>
              </a:spcBef>
            </a:pPr>
            <a:r>
              <a:rPr lang="ro-RO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Dumnezeu pune la încercare onestitatea noastră cerându-ne să îi înapoiem a zecea parte din ce primim.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53D2B5C-34C8-4720-91D0-F5C8F9C6EB96}"/>
              </a:ext>
            </a:extLst>
          </p:cNvPr>
          <p:cNvSpPr/>
          <p:nvPr/>
        </p:nvSpPr>
        <p:spPr>
          <a:xfrm>
            <a:off x="0" y="237308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Dar zecimea e mai mult decât o chestiune </a:t>
            </a:r>
            <a:r>
              <a:rPr lang="ro-RO"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ro-RO" sz="28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onestitate</a:t>
            </a:r>
            <a:r>
              <a:rPr lang="ro-RO" sz="28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o-RO" sz="28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Gráfico 7" descr="Dinero">
            <a:extLst>
              <a:ext uri="{FF2B5EF4-FFF2-40B4-BE49-F238E27FC236}">
                <a16:creationId xmlns:a16="http://schemas.microsoft.com/office/drawing/2014/main" xmlns="" id="{B575B787-5BD1-48C7-902A-7B4E87532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80114" y="3376560"/>
            <a:ext cx="391886" cy="391886"/>
          </a:xfrm>
          <a:prstGeom prst="rect">
            <a:avLst/>
          </a:prstGeom>
        </p:spPr>
      </p:pic>
      <p:pic>
        <p:nvPicPr>
          <p:cNvPr id="9" name="Gráfico 8" descr="Dinero">
            <a:extLst>
              <a:ext uri="{FF2B5EF4-FFF2-40B4-BE49-F238E27FC236}">
                <a16:creationId xmlns:a16="http://schemas.microsoft.com/office/drawing/2014/main" xmlns="" id="{04687766-CA94-4C80-8126-345AD550E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80114" y="4103726"/>
            <a:ext cx="391886" cy="391886"/>
          </a:xfrm>
          <a:prstGeom prst="rect">
            <a:avLst/>
          </a:prstGeom>
        </p:spPr>
      </p:pic>
      <p:pic>
        <p:nvPicPr>
          <p:cNvPr id="10" name="Gráfico 9" descr="Dinero">
            <a:extLst>
              <a:ext uri="{FF2B5EF4-FFF2-40B4-BE49-F238E27FC236}">
                <a16:creationId xmlns:a16="http://schemas.microsoft.com/office/drawing/2014/main" xmlns="" id="{CE30A413-13F5-4182-A184-BC4BA97125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80114" y="4830892"/>
            <a:ext cx="391886" cy="391886"/>
          </a:xfrm>
          <a:prstGeom prst="rect">
            <a:avLst/>
          </a:prstGeom>
        </p:spPr>
      </p:pic>
      <p:pic>
        <p:nvPicPr>
          <p:cNvPr id="11" name="Gráfico 10" descr="Dinero">
            <a:extLst>
              <a:ext uri="{FF2B5EF4-FFF2-40B4-BE49-F238E27FC236}">
                <a16:creationId xmlns:a16="http://schemas.microsoft.com/office/drawing/2014/main" xmlns="" id="{DB2C6842-A256-4194-906D-F8D00B673B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80114" y="5558057"/>
            <a:ext cx="391886" cy="3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32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18E03BA-C028-41DF-8977-761D2C4C992C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4400" b="1">
                <a:ln w="15875">
                  <a:noFill/>
                  <a:prstDash val="solid"/>
                </a:ln>
                <a:solidFill>
                  <a:srgbClr val="F55BBD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O CHESTIUNE </a:t>
            </a:r>
            <a:r>
              <a:rPr lang="ro-RO" sz="4400" b="1">
                <a:ln w="15875">
                  <a:noFill/>
                  <a:prstDash val="solid"/>
                </a:ln>
                <a:solidFill>
                  <a:srgbClr val="F55BBD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DE </a:t>
            </a:r>
            <a:r>
              <a:rPr lang="ro-RO" sz="4400" b="1" smtClean="0">
                <a:ln w="15875">
                  <a:noFill/>
                  <a:prstDash val="solid"/>
                </a:ln>
                <a:solidFill>
                  <a:srgbClr val="F55BBD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CINSTE</a:t>
            </a:r>
            <a:endParaRPr lang="ro-RO" sz="4400" b="1">
              <a:ln w="15875">
                <a:noFill/>
                <a:prstDash val="solid"/>
              </a:ln>
              <a:solidFill>
                <a:srgbClr val="F55BBD"/>
              </a:solidFill>
              <a:effectLst>
                <a:outerShdw blurRad="12700"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185DF58-8305-4F17-B391-7A2660DE5301}"/>
              </a:ext>
            </a:extLst>
          </p:cNvPr>
          <p:cNvSpPr/>
          <p:nvPr/>
        </p:nvSpPr>
        <p:spPr>
          <a:xfrm>
            <a:off x="0" y="662077"/>
            <a:ext cx="9143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D1E8F7"/>
                </a:solidFill>
                <a:effectLst>
                  <a:glow rad="127000">
                    <a:srgbClr val="113D5B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„„Se </a:t>
            </a:r>
            <a:r>
              <a:rPr lang="ro-RO" b="1" dirty="0" smtClean="0">
                <a:solidFill>
                  <a:srgbClr val="D1E8F7"/>
                </a:solidFill>
                <a:effectLst>
                  <a:glow rad="127000">
                    <a:srgbClr val="113D5B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cade să înşele un om pe Dumnezeu, cum Mă înşelaţi voi?“ Dar voi întrebaţi: „Cu ce Te-am înşelat?“ Cu zeciuielile şi darurile de mâncare.” </a:t>
            </a:r>
            <a:r>
              <a:rPr lang="ro-RO" sz="1600" b="1" dirty="0" smtClean="0">
                <a:solidFill>
                  <a:srgbClr val="D1E8F7"/>
                </a:solidFill>
                <a:effectLst>
                  <a:glow rad="127000">
                    <a:srgbClr val="113D5B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(Maleahi 3:8)</a:t>
            </a:r>
            <a:endParaRPr lang="ro-RO" b="1" dirty="0">
              <a:solidFill>
                <a:srgbClr val="D1E8F7"/>
              </a:solidFill>
              <a:effectLst>
                <a:glow rad="127000">
                  <a:srgbClr val="113D5B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B45DC02-6D5B-45B4-824F-F685BCEE927E}"/>
              </a:ext>
            </a:extLst>
          </p:cNvPr>
          <p:cNvSpPr txBox="1"/>
          <p:nvPr/>
        </p:nvSpPr>
        <p:spPr>
          <a:xfrm>
            <a:off x="3499221" y="1674439"/>
            <a:ext cx="52006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/>
              <a:t>Dacă </a:t>
            </a:r>
            <a:r>
              <a:rPr lang="ro-RO" sz="2200" b="1" dirty="0" smtClean="0"/>
              <a:t>eşti </a:t>
            </a:r>
            <a:r>
              <a:rPr lang="ro-RO" sz="2200" b="1" dirty="0"/>
              <a:t>cinstit, când </a:t>
            </a:r>
            <a:r>
              <a:rPr lang="ro-RO" sz="2200" b="1" dirty="0" smtClean="0"/>
              <a:t>găseşti </a:t>
            </a:r>
            <a:r>
              <a:rPr lang="ro-RO" sz="2200" b="1" dirty="0"/>
              <a:t>un portofel pe jos, îl </a:t>
            </a:r>
            <a:r>
              <a:rPr lang="ro-RO" sz="2200" b="1" dirty="0" smtClean="0"/>
              <a:t>cauţi </a:t>
            </a:r>
            <a:r>
              <a:rPr lang="ro-RO" sz="2200" b="1" dirty="0"/>
              <a:t>pe proprietar ca să i-l înapoiezi, fără să iei nimic din ce este înăuntru</a:t>
            </a:r>
            <a:r>
              <a:rPr lang="ro-RO" sz="2200" b="1" dirty="0" smtClean="0"/>
              <a:t>.</a:t>
            </a:r>
            <a:endParaRPr lang="ro-RO" sz="2200" b="1" dirty="0"/>
          </a:p>
        </p:txBody>
      </p:sp>
      <p:pic>
        <p:nvPicPr>
          <p:cNvPr id="1026" name="Picture 2" descr="http://noticiaaldia.com.pa/wp-content/uploads/2016/10/cartera.jpg">
            <a:extLst>
              <a:ext uri="{FF2B5EF4-FFF2-40B4-BE49-F238E27FC236}">
                <a16:creationId xmlns:a16="http://schemas.microsoft.com/office/drawing/2014/main" xmlns="" id="{530D7392-79DF-4F97-B48C-7D23B754C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129" y="1613476"/>
            <a:ext cx="3268655" cy="1835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FCB81FF-73F6-4A99-9709-205FEEA3E422}"/>
              </a:ext>
            </a:extLst>
          </p:cNvPr>
          <p:cNvSpPr/>
          <p:nvPr/>
        </p:nvSpPr>
        <p:spPr>
          <a:xfrm>
            <a:off x="60964" y="3400907"/>
            <a:ext cx="64269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/>
              <a:t>În </a:t>
            </a:r>
            <a:r>
              <a:rPr lang="ro-RO" sz="2200" b="1" dirty="0" smtClean="0"/>
              <a:t>acelaşi </a:t>
            </a:r>
            <a:r>
              <a:rPr lang="ro-RO" sz="2200" b="1" dirty="0"/>
              <a:t>fel, Dumnezeu </a:t>
            </a:r>
            <a:r>
              <a:rPr lang="ro-RO" sz="2200" b="1" dirty="0" smtClean="0"/>
              <a:t>aşteaptă </a:t>
            </a:r>
            <a:r>
              <a:rPr lang="ro-RO" sz="2200" b="1" dirty="0"/>
              <a:t>să fim </a:t>
            </a:r>
            <a:r>
              <a:rPr lang="ro-RO" sz="2200" b="1" dirty="0" smtClean="0"/>
              <a:t>cinstiţi şi </a:t>
            </a:r>
            <a:r>
              <a:rPr lang="ro-RO" sz="2200" b="1" dirty="0"/>
              <a:t>să îi înapoiem ceea ce este al Său </a:t>
            </a:r>
            <a:r>
              <a:rPr lang="ro-RO" sz="2200" b="1" dirty="0" smtClean="0"/>
              <a:t>(Leviticul 27:30). </a:t>
            </a:r>
            <a:r>
              <a:rPr lang="ro-RO" sz="2200" b="1" dirty="0" err="1" smtClean="0"/>
              <a:t>Și</a:t>
            </a:r>
            <a:r>
              <a:rPr lang="ro-RO" sz="2200" b="1" dirty="0" smtClean="0"/>
              <a:t> </a:t>
            </a:r>
            <a:r>
              <a:rPr lang="ro-RO" sz="2200" b="1" dirty="0"/>
              <a:t>ne permite să rămânem cu </a:t>
            </a:r>
            <a:r>
              <a:rPr lang="ro-RO" sz="2200" b="1" dirty="0" smtClean="0"/>
              <a:t>90% în </a:t>
            </a:r>
            <a:r>
              <a:rPr lang="ro-RO" sz="2200" b="1" dirty="0"/>
              <a:t>folosul nostru </a:t>
            </a:r>
            <a:r>
              <a:rPr lang="ro-RO" sz="2200" b="1" dirty="0" smtClean="0"/>
              <a:t>personal!</a:t>
            </a:r>
          </a:p>
          <a:p>
            <a:pPr>
              <a:spcBef>
                <a:spcPts val="600"/>
              </a:spcBef>
            </a:pPr>
            <a:r>
              <a:rPr lang="ro-RO" sz="2200" b="1" dirty="0" smtClean="0"/>
              <a:t>La </a:t>
            </a:r>
            <a:r>
              <a:rPr lang="ro-RO" sz="2200" b="1" dirty="0"/>
              <a:t>fel cum proprietarului portofelului nu îi </a:t>
            </a:r>
            <a:r>
              <a:rPr lang="ro-RO" sz="2200" b="1" i="1" u="sng" dirty="0" smtClean="0"/>
              <a:t>dai</a:t>
            </a:r>
            <a:r>
              <a:rPr lang="ro-RO" sz="2200" b="1" dirty="0" smtClean="0"/>
              <a:t> </a:t>
            </a:r>
            <a:r>
              <a:rPr lang="ro-RO" sz="2200" b="1" dirty="0"/>
              <a:t>portofelul, ci i-l </a:t>
            </a:r>
            <a:r>
              <a:rPr lang="ro-RO" sz="2200" b="1" i="1" u="sng" dirty="0" smtClean="0"/>
              <a:t>înapoiezi</a:t>
            </a:r>
            <a:r>
              <a:rPr lang="ro-RO" sz="2200" b="1" dirty="0" smtClean="0"/>
              <a:t>, lui </a:t>
            </a:r>
            <a:r>
              <a:rPr lang="ro-RO" sz="2200" b="1" dirty="0"/>
              <a:t>Dumnezeu nu Îi </a:t>
            </a:r>
            <a:r>
              <a:rPr lang="ro-RO" sz="2200" b="1" i="1" u="sng" dirty="0" smtClean="0"/>
              <a:t>dăm</a:t>
            </a:r>
            <a:r>
              <a:rPr lang="ro-RO" sz="2200" b="1" dirty="0" smtClean="0"/>
              <a:t> zecimea, ci </a:t>
            </a:r>
            <a:r>
              <a:rPr lang="ro-RO" sz="2200" b="1" dirty="0"/>
              <a:t>I-o </a:t>
            </a:r>
            <a:r>
              <a:rPr lang="ro-RO" sz="2200" b="1" i="1" u="sng" dirty="0" smtClean="0"/>
              <a:t>înapoiem</a:t>
            </a:r>
            <a:r>
              <a:rPr lang="ro-RO" sz="22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200" b="1" dirty="0" smtClean="0"/>
              <a:t>Recunoaştem </a:t>
            </a:r>
            <a:r>
              <a:rPr lang="ro-RO" sz="2200" b="1" dirty="0"/>
              <a:t>în acest fel că totul Îi </a:t>
            </a:r>
            <a:r>
              <a:rPr lang="ro-RO" sz="2200" b="1" dirty="0" smtClean="0"/>
              <a:t>aparţine şi </a:t>
            </a:r>
            <a:r>
              <a:rPr lang="ro-RO" sz="2200" b="1" dirty="0"/>
              <a:t>că noi suntem administratori </a:t>
            </a:r>
            <a:r>
              <a:rPr lang="ro-RO" sz="2200" b="1" dirty="0" smtClean="0"/>
              <a:t>credincioşi </a:t>
            </a:r>
            <a:r>
              <a:rPr lang="ro-RO" sz="2200" b="1" dirty="0"/>
              <a:t>Lui. </a:t>
            </a:r>
          </a:p>
        </p:txBody>
      </p:sp>
      <p:pic>
        <p:nvPicPr>
          <p:cNvPr id="1028" name="Picture 4" descr="https://cdn-images-1.medium.com/max/717/1*a67SgskGrpR0T8WkQf17_g.png">
            <a:extLst>
              <a:ext uri="{FF2B5EF4-FFF2-40B4-BE49-F238E27FC236}">
                <a16:creationId xmlns:a16="http://schemas.microsoft.com/office/drawing/2014/main" xmlns="" id="{70EAF1B1-5632-4888-B724-D6152DDE9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87890" y="3096341"/>
            <a:ext cx="2542905" cy="360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84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35A83E3-7083-41DB-A75C-14957E36EB06}"/>
              </a:ext>
            </a:extLst>
          </p:cNvPr>
          <p:cNvSpPr/>
          <p:nvPr/>
        </p:nvSpPr>
        <p:spPr>
          <a:xfrm>
            <a:off x="36605" y="-136656"/>
            <a:ext cx="5834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A0"/>
                </a:solidFill>
              </a:rPr>
              <a:t>O </a:t>
            </a:r>
            <a:r>
              <a:rPr lang="ro-RO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A0"/>
                </a:solidFill>
              </a:rPr>
              <a:t>CHESTIUNE</a:t>
            </a:r>
            <a:r>
              <a:rPr lang="ro-RO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A0"/>
                </a:solidFill>
              </a:rPr>
              <a:t> </a:t>
            </a:r>
            <a:r>
              <a:rPr lang="ro-RO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A0"/>
                </a:solidFill>
              </a:rPr>
              <a:t>DE </a:t>
            </a:r>
            <a:r>
              <a:rPr lang="ro-RO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A0"/>
                </a:solidFill>
              </a:rPr>
              <a:t>CREDINȚĂ</a:t>
            </a:r>
            <a:endParaRPr lang="ro-RO" sz="4000" b="1">
              <a:ln w="22225">
                <a:solidFill>
                  <a:schemeClr val="accent2"/>
                </a:solidFill>
                <a:prstDash val="solid"/>
              </a:ln>
              <a:solidFill>
                <a:srgbClr val="FFFFA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9A698BC-871B-443C-978E-B878191E3280}"/>
              </a:ext>
            </a:extLst>
          </p:cNvPr>
          <p:cNvSpPr/>
          <p:nvPr/>
        </p:nvSpPr>
        <p:spPr>
          <a:xfrm>
            <a:off x="84909" y="1089612"/>
            <a:ext cx="5969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„Să </a:t>
            </a:r>
            <a:r>
              <a:rPr lang="ro-RO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ne fixăm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atenţia </a:t>
            </a:r>
            <a:r>
              <a:rPr lang="ro-RO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asupra lui Isus, Cel care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iniţiază şi desăvârşeşte credinţa” 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(Evrei 12:</a:t>
            </a:r>
            <a:r>
              <a:rPr lang="ro-RO" sz="1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2p.p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B9E80A9-B80E-4FCB-8F28-3F1DE00CB8EE}"/>
              </a:ext>
            </a:extLst>
          </p:cNvPr>
          <p:cNvSpPr txBox="1"/>
          <p:nvPr/>
        </p:nvSpPr>
        <p:spPr>
          <a:xfrm>
            <a:off x="304800" y="1713506"/>
            <a:ext cx="552994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Fără îndoială, momentul culminant al </a:t>
            </a:r>
            <a:r>
              <a:rPr lang="ro-RO" sz="2000" b="1" dirty="0" smtClean="0"/>
              <a:t>credinţei </a:t>
            </a:r>
            <a:r>
              <a:rPr lang="ro-RO" sz="2000" b="1" dirty="0"/>
              <a:t>lui Avraam a fost ascultarea demonstrată atunci când i s-a cerut să Îl jertfească pe Fiul Său. </a:t>
            </a:r>
          </a:p>
          <a:p>
            <a:pPr algn="r">
              <a:spcBef>
                <a:spcPts val="600"/>
              </a:spcBef>
            </a:pPr>
            <a:r>
              <a:rPr lang="ro-RO" sz="2000" b="1" dirty="0"/>
              <a:t>Dar aceasta nu a fost brusc. În urmă era o întreagă </a:t>
            </a:r>
            <a:r>
              <a:rPr lang="ro-RO" sz="2000" b="1" dirty="0" smtClean="0"/>
              <a:t>viaţă </a:t>
            </a:r>
            <a:r>
              <a:rPr lang="ro-RO" sz="2000" b="1" dirty="0"/>
              <a:t>de mici acte de </a:t>
            </a:r>
            <a:r>
              <a:rPr lang="ro-RO" sz="2000" b="1" dirty="0" smtClean="0"/>
              <a:t>credinţă</a:t>
            </a:r>
            <a:r>
              <a:rPr lang="ro-RO" sz="2000" b="1" dirty="0" smtClean="0"/>
              <a:t>. „Cine </a:t>
            </a:r>
            <a:r>
              <a:rPr lang="ro-RO" sz="2000" b="1" dirty="0" smtClean="0"/>
              <a:t>este credincios în cele mai mici lucruri, este credincios şi în cele mari” (Luca 16:10).</a:t>
            </a:r>
            <a:endParaRPr lang="ro-R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A21F2CC-4571-45D4-BC84-4326F9ABBF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9800" y="159279"/>
            <a:ext cx="3077930" cy="3681201"/>
          </a:xfrm>
          <a:prstGeom prst="rect">
            <a:avLst/>
          </a:prstGeom>
          <a:ln>
            <a:noFill/>
          </a:ln>
          <a:effectLst>
            <a:outerShdw blurRad="149987" dist="762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53A96A6-6B17-46F0-939D-EF1468E0E0A2}"/>
              </a:ext>
            </a:extLst>
          </p:cNvPr>
          <p:cNvSpPr/>
          <p:nvPr/>
        </p:nvSpPr>
        <p:spPr>
          <a:xfrm>
            <a:off x="5474152" y="3995678"/>
            <a:ext cx="3473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Dacă nu ne exercităm </a:t>
            </a:r>
            <a:r>
              <a:rPr lang="ro-RO" sz="2000" b="1" dirty="0" smtClean="0"/>
              <a:t>credinţa</a:t>
            </a:r>
            <a:r>
              <a:rPr lang="ro-RO" sz="2000" b="1" dirty="0"/>
              <a:t>, aceasta va slăbi. Dar cu cât o punem mai mult în practică, cu atât devine mai puternică. Isus nu doar că face să se nască în noi </a:t>
            </a:r>
            <a:r>
              <a:rPr lang="ro-RO" sz="2000" b="1" dirty="0" smtClean="0"/>
              <a:t>credinţa</a:t>
            </a:r>
            <a:r>
              <a:rPr lang="ro-RO" sz="2000" b="1" dirty="0"/>
              <a:t>, ci vrea să o </a:t>
            </a:r>
            <a:r>
              <a:rPr lang="ro-RO" sz="2000" b="1" dirty="0" smtClean="0"/>
              <a:t>desăvârşească </a:t>
            </a:r>
            <a:r>
              <a:rPr lang="ro-RO" sz="2000" b="1" dirty="0"/>
              <a:t>până o va transforma într-o </a:t>
            </a:r>
            <a:r>
              <a:rPr lang="ro-RO" sz="2000" b="1" dirty="0" smtClean="0"/>
              <a:t>credinţă </a:t>
            </a:r>
            <a:r>
              <a:rPr lang="ro-RO" sz="2000" b="1" dirty="0"/>
              <a:t>matură </a:t>
            </a:r>
            <a:r>
              <a:rPr lang="ro-RO" sz="2000" b="1" dirty="0" smtClean="0"/>
              <a:t>şi </a:t>
            </a:r>
            <a:r>
              <a:rPr lang="ro-RO" sz="2000" b="1" dirty="0"/>
              <a:t>deplină.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13B4722-A18F-43E4-8B08-9CD3B52326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270" y="3699663"/>
            <a:ext cx="1597205" cy="21362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838AA06-EE57-463A-9E03-DEE467F2EC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70031" y="4191565"/>
            <a:ext cx="1469839" cy="21469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9CAD192-5DFD-416B-9A6B-B4686116CA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26426" y="4616063"/>
            <a:ext cx="1856286" cy="22637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89835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35A83E3-7083-41DB-A75C-14957E36EB06}"/>
              </a:ext>
            </a:extLst>
          </p:cNvPr>
          <p:cNvSpPr/>
          <p:nvPr/>
        </p:nvSpPr>
        <p:spPr>
          <a:xfrm>
            <a:off x="-2" y="-26126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spc="3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CHESTIUNE DE CREDINȚĂ</a:t>
            </a:r>
            <a:endParaRPr lang="ro-RO" sz="4800" spc="3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9A698BC-871B-443C-978E-B878191E3280}"/>
              </a:ext>
            </a:extLst>
          </p:cNvPr>
          <p:cNvSpPr/>
          <p:nvPr/>
        </p:nvSpPr>
        <p:spPr>
          <a:xfrm>
            <a:off x="-1" y="657602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BAE1EC"/>
                </a:solidFill>
                <a:latin typeface="Comic Sans MS" panose="030F0702030302020204" pitchFamily="66" charset="0"/>
              </a:rPr>
              <a:t>„Aduceţi </a:t>
            </a:r>
            <a:r>
              <a:rPr lang="ro-RO" b="1" dirty="0" smtClean="0">
                <a:solidFill>
                  <a:srgbClr val="BAE1EC"/>
                </a:solidFill>
                <a:latin typeface="Comic Sans MS" panose="030F0702030302020204" pitchFamily="66" charset="0"/>
              </a:rPr>
              <a:t>însă la casa vistieriei toate zeciuielile, ca să fie hrană în Casa Mea; </a:t>
            </a:r>
            <a:r>
              <a:rPr lang="ro-RO" b="1" dirty="0" err="1" smtClean="0">
                <a:solidFill>
                  <a:srgbClr val="BAE1EC"/>
                </a:solidFill>
                <a:latin typeface="Comic Sans MS" panose="030F0702030302020204" pitchFamily="66" charset="0"/>
              </a:rPr>
              <a:t>puneţi-Mă</a:t>
            </a:r>
            <a:r>
              <a:rPr lang="ro-RO" b="1" dirty="0" smtClean="0">
                <a:solidFill>
                  <a:srgbClr val="BAE1EC"/>
                </a:solidFill>
                <a:latin typeface="Comic Sans MS" panose="030F0702030302020204" pitchFamily="66" charset="0"/>
              </a:rPr>
              <a:t> astfel la încercare, zice Domnul oştirilor, şi veţi vedea dacă nu vă voi deschide zăgazurile cerurilor, şi dacă nu voi turna peste voi belşug de binecuvântare.” </a:t>
            </a:r>
            <a:r>
              <a:rPr lang="ro-RO" sz="1600" b="1" dirty="0" smtClean="0">
                <a:solidFill>
                  <a:srgbClr val="BAE1EC"/>
                </a:solidFill>
                <a:latin typeface="Comic Sans MS" panose="030F0702030302020204" pitchFamily="66" charset="0"/>
              </a:rPr>
              <a:t>(Maleahi 3:10)</a:t>
            </a:r>
            <a:endParaRPr lang="ro-RO" sz="1400" b="1" dirty="0">
              <a:solidFill>
                <a:srgbClr val="BAE1E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B9E80A9-B80E-4FCB-8F28-3F1DE00CB8EE}"/>
              </a:ext>
            </a:extLst>
          </p:cNvPr>
          <p:cNvSpPr txBox="1"/>
          <p:nvPr/>
        </p:nvSpPr>
        <p:spPr>
          <a:xfrm>
            <a:off x="357055" y="1836831"/>
            <a:ext cx="493340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O modalitate prin care Isus ne </a:t>
            </a:r>
            <a:r>
              <a:rPr lang="ro-RO" sz="2000" b="1" dirty="0" smtClean="0">
                <a:solidFill>
                  <a:schemeClr val="bg1"/>
                </a:solidFill>
              </a:rPr>
              <a:t>perfecţionează credinţa </a:t>
            </a:r>
            <a:r>
              <a:rPr lang="ro-RO" sz="2000" b="1" dirty="0">
                <a:solidFill>
                  <a:schemeClr val="bg1"/>
                </a:solidFill>
              </a:rPr>
              <a:t>este prin intermediul returnării zecimii.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Returnând a zecea parte din ceea ce Dumnezeu ne oferă, manifestăm </a:t>
            </a:r>
            <a:r>
              <a:rPr lang="ro-RO" sz="2000" b="1" dirty="0" smtClean="0">
                <a:solidFill>
                  <a:schemeClr val="bg1"/>
                </a:solidFill>
              </a:rPr>
              <a:t>credinţa </a:t>
            </a:r>
            <a:r>
              <a:rPr lang="ro-RO" sz="2000" b="1" dirty="0">
                <a:solidFill>
                  <a:schemeClr val="bg1"/>
                </a:solidFill>
              </a:rPr>
              <a:t>că El va face să prospere ceea ce ne-a rămas acasă </a:t>
            </a:r>
            <a:r>
              <a:rPr lang="ro-RO" sz="2000" b="1" dirty="0" err="1">
                <a:solidFill>
                  <a:schemeClr val="bg1"/>
                </a:solidFill>
              </a:rPr>
              <a:t>a.î</a:t>
            </a:r>
            <a:r>
              <a:rPr lang="ro-RO" sz="2000" b="1" dirty="0">
                <a:solidFill>
                  <a:schemeClr val="bg1"/>
                </a:solidFill>
              </a:rPr>
              <a:t>. să nu ne lipsească nimic.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Returnarea </a:t>
            </a:r>
            <a:r>
              <a:rPr lang="ro-RO" sz="2000" b="1" dirty="0" smtClean="0">
                <a:solidFill>
                  <a:schemeClr val="bg1"/>
                </a:solidFill>
              </a:rPr>
              <a:t>credincioasă </a:t>
            </a:r>
            <a:r>
              <a:rPr lang="ro-RO" sz="2000" b="1" dirty="0">
                <a:solidFill>
                  <a:schemeClr val="bg1"/>
                </a:solidFill>
              </a:rPr>
              <a:t>a zecimii se transformă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într-o expresie a </a:t>
            </a:r>
            <a:r>
              <a:rPr lang="ro-RO" sz="2000" b="1" dirty="0" smtClean="0">
                <a:solidFill>
                  <a:schemeClr val="bg1"/>
                </a:solidFill>
              </a:rPr>
              <a:t>recunoştinţei </a:t>
            </a:r>
            <a:r>
              <a:rPr lang="ro-RO" sz="2000" b="1" dirty="0">
                <a:solidFill>
                  <a:schemeClr val="bg1"/>
                </a:solidFill>
              </a:rPr>
              <a:t>pentru cea ce Dumnezeu ne dă.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Aceasta a fost atitudinea lui </a:t>
            </a:r>
            <a:r>
              <a:rPr lang="ro-RO" sz="2000" b="1" dirty="0" smtClean="0">
                <a:solidFill>
                  <a:schemeClr val="bg1"/>
                </a:solidFill>
              </a:rPr>
              <a:t>Iacov: «Dacă va fi Dumnezeu cu mine şi mă va păzi în timpul călătoriei pe care o fac… Îţi voi da a zecea parte din tot ce-mi vei da.» </a:t>
            </a:r>
            <a:r>
              <a:rPr lang="ro-RO" b="1" dirty="0" smtClean="0">
                <a:solidFill>
                  <a:schemeClr val="bg1"/>
                </a:solidFill>
              </a:rPr>
              <a:t>(Geneza 28:20, 22)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61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C2A0C02-F622-41A0-8104-E5C4D759C9B8}"/>
              </a:ext>
            </a:extLst>
          </p:cNvPr>
          <p:cNvSpPr/>
          <p:nvPr/>
        </p:nvSpPr>
        <p:spPr>
          <a:xfrm>
            <a:off x="0" y="0"/>
            <a:ext cx="6959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200" b="1">
                <a:ln w="6600">
                  <a:solidFill>
                    <a:srgbClr val="7E5D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B700"/>
                  </a:outerShdw>
                </a:effectLst>
              </a:rPr>
              <a:t>O CHESTIUNE </a:t>
            </a:r>
            <a:r>
              <a:rPr lang="ro-RO" sz="4200" b="1">
                <a:ln w="6600">
                  <a:solidFill>
                    <a:srgbClr val="7E5D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B700"/>
                  </a:outerShdw>
                </a:effectLst>
              </a:rPr>
              <a:t>DE </a:t>
            </a:r>
            <a:r>
              <a:rPr lang="ro-RO" sz="4200" b="1" smtClean="0">
                <a:ln w="6600">
                  <a:solidFill>
                    <a:srgbClr val="7E5D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B700"/>
                  </a:outerShdw>
                </a:effectLst>
              </a:rPr>
              <a:t>SFINȚENIE</a:t>
            </a:r>
            <a:endParaRPr lang="ro-RO" sz="4200" b="1">
              <a:ln w="6600">
                <a:solidFill>
                  <a:srgbClr val="7E5D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5B700"/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0F884CF-7EED-49B6-ADA1-B3A27C54677E}"/>
              </a:ext>
            </a:extLst>
          </p:cNvPr>
          <p:cNvSpPr/>
          <p:nvPr/>
        </p:nvSpPr>
        <p:spPr>
          <a:xfrm>
            <a:off x="335280" y="631038"/>
            <a:ext cx="6226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AC5B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„Orice </a:t>
            </a:r>
            <a:r>
              <a:rPr lang="ro-RO" b="1" dirty="0" smtClean="0">
                <a:solidFill>
                  <a:srgbClr val="FAC5B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zeciuială din pământ, fie din roadele pământului, fie din rodul pomilor, este a Domnului; este un lucru închinat Domnului.” </a:t>
            </a:r>
            <a:r>
              <a:rPr lang="ro-RO" sz="1600" b="1" dirty="0" smtClean="0">
                <a:solidFill>
                  <a:srgbClr val="FAC5B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(Leviticul 27:30)</a:t>
            </a:r>
            <a:endParaRPr lang="ro-RO" b="1" dirty="0">
              <a:solidFill>
                <a:srgbClr val="FAC5B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99D4ABA-D40F-4747-94C7-3F747C9BA809}"/>
              </a:ext>
            </a:extLst>
          </p:cNvPr>
          <p:cNvSpPr txBox="1"/>
          <p:nvPr/>
        </p:nvSpPr>
        <p:spPr>
          <a:xfrm>
            <a:off x="4197535" y="2075619"/>
            <a:ext cx="49464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La fel ca Sabatul, zecimea este sfântă în ea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însăşi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. Nu trebuie să o consacrăm, este deja.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La fel cum una din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şapte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zile este pusă deoparte pentru Dumnezeu, la fel este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a zecea partea din veniturile noastre.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Zecimea ar trebuie să fie dată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preoţilor (corpului pastoral) 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să fie folosită în scopul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întreţinerii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lor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pentru avansarea lucrării lui Dumnezeu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(Neemia 10:38; 1 Cor. 9:14).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folosi zecimea pentru un scop diferit de cel semnalat de Dumnezeu înseamnă să Îl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înşelăm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A o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reţine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este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deasemenea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 o lipsă de sinceritate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faţă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de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7A3418"/>
                  </a:glow>
                </a:effectLst>
              </a:rPr>
              <a:t>Dumnezeu.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7A3418"/>
                </a:glo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98FC11B-9D13-4155-A623-4B0520337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59083" y="133107"/>
            <a:ext cx="2097831" cy="1882803"/>
          </a:xfrm>
          <a:prstGeom prst="snip2DiagRect">
            <a:avLst>
              <a:gd name="adj1" fmla="val 11563"/>
              <a:gd name="adj2" fmla="val 11579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5573407-B58B-4F18-9CF3-43DC5FD1B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6754" y="1649442"/>
            <a:ext cx="3831773" cy="5109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3208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6A47D40-16C4-4CBC-9532-A8A4C6AE9F61}"/>
              </a:ext>
            </a:extLst>
          </p:cNvPr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>
                <a:ln w="0"/>
                <a:solidFill>
                  <a:srgbClr val="002F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CHESTIUNE DE REDEȘTEPTARE </a:t>
            </a:r>
            <a:r>
              <a:rPr lang="ro-RO" sz="3200">
                <a:ln w="0"/>
                <a:solidFill>
                  <a:srgbClr val="002F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ȘI </a:t>
            </a:r>
            <a:r>
              <a:rPr lang="ro-RO" sz="3200" smtClean="0">
                <a:ln w="0"/>
                <a:solidFill>
                  <a:srgbClr val="002F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REFORMĂ</a:t>
            </a:r>
            <a:endParaRPr lang="ro-RO" sz="3200">
              <a:ln w="0"/>
              <a:solidFill>
                <a:srgbClr val="002F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BE8A4AA-DFE2-42CA-B212-2D7BE8D179C1}"/>
              </a:ext>
            </a:extLst>
          </p:cNvPr>
          <p:cNvSpPr/>
          <p:nvPr/>
        </p:nvSpPr>
        <p:spPr>
          <a:xfrm>
            <a:off x="2441123" y="668276"/>
            <a:ext cx="4081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„Atunci </a:t>
            </a:r>
            <a:r>
              <a:rPr lang="ro-RO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tot Iuda a adus în cămări zeciuiala din grâu, din must şi din untdelemn.” </a:t>
            </a:r>
            <a:r>
              <a:rPr lang="ro-RO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(Neemia 13:12)</a:t>
            </a:r>
            <a:endParaRPr lang="ro-RO" sz="1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0E2FCA7-4996-496D-85FC-B8AAB2847810}"/>
              </a:ext>
            </a:extLst>
          </p:cNvPr>
          <p:cNvSpPr txBox="1"/>
          <p:nvPr/>
        </p:nvSpPr>
        <p:spPr>
          <a:xfrm>
            <a:off x="2621278" y="1668731"/>
            <a:ext cx="36750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Studiind cazurile lui </a:t>
            </a:r>
            <a:r>
              <a:rPr lang="ro-RO" sz="2000" b="1" dirty="0" smtClean="0"/>
              <a:t>Ezechia şi Neemia, putem </a:t>
            </a:r>
            <a:r>
              <a:rPr lang="ro-RO" sz="2000" b="1" dirty="0"/>
              <a:t>vedea un tipar clar determinat de fidelitatea poporului </a:t>
            </a:r>
            <a:r>
              <a:rPr lang="ro-RO" sz="2000" b="1" dirty="0" smtClean="0"/>
              <a:t>(2 Cronici 29-31; Neemia 13).</a:t>
            </a:r>
            <a:endParaRPr lang="ro-RO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685DF27-AA1E-4583-A767-194993A23DA4}"/>
              </a:ext>
            </a:extLst>
          </p:cNvPr>
          <p:cNvSpPr txBox="1"/>
          <p:nvPr/>
        </p:nvSpPr>
        <p:spPr>
          <a:xfrm>
            <a:off x="3254732" y="5076523"/>
            <a:ext cx="567177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Redeşteptarea </a:t>
            </a:r>
            <a:r>
              <a:rPr lang="ro-RO" sz="2000" b="1" dirty="0"/>
              <a:t>înseamnă o reînnoire a </a:t>
            </a:r>
            <a:r>
              <a:rPr lang="ro-RO" sz="2000" b="1" dirty="0" smtClean="0"/>
              <a:t>vieţii </a:t>
            </a:r>
            <a:r>
              <a:rPr lang="ro-RO" sz="2000" b="1" dirty="0"/>
              <a:t>spirituale. Reforma înseamnă o reorganizare, un schimb de idei, obiceiuri </a:t>
            </a:r>
            <a:r>
              <a:rPr lang="ro-RO" sz="2000" b="1" dirty="0" smtClean="0"/>
              <a:t>şi </a:t>
            </a:r>
            <a:r>
              <a:rPr lang="ro-RO" sz="2000" b="1" dirty="0"/>
              <a:t>practici</a:t>
            </a:r>
            <a:r>
              <a:rPr lang="ro-RO" sz="20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Rezultatul </a:t>
            </a:r>
            <a:r>
              <a:rPr lang="ro-RO" sz="2000" b="1" dirty="0"/>
              <a:t>va fi </a:t>
            </a:r>
            <a:r>
              <a:rPr lang="ro-RO" sz="2000" b="1" dirty="0" smtClean="0"/>
              <a:t>creşterea credinţei, o viziune </a:t>
            </a:r>
            <a:r>
              <a:rPr lang="ro-RO" sz="2000" b="1" dirty="0"/>
              <a:t>spirituală mai profundă </a:t>
            </a:r>
            <a:r>
              <a:rPr lang="ro-RO" sz="2000" b="1" dirty="0" smtClean="0"/>
              <a:t>şi </a:t>
            </a:r>
            <a:r>
              <a:rPr lang="ro-RO" sz="2000" b="1" dirty="0"/>
              <a:t>onestitatea </a:t>
            </a:r>
            <a:r>
              <a:rPr lang="ro-RO" sz="2000" b="1" dirty="0" smtClean="0"/>
              <a:t>renovată.</a:t>
            </a:r>
            <a:endParaRPr lang="ro-R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627B7BC-10ED-49B1-A830-359E2D2871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1501" y="723079"/>
            <a:ext cx="2157004" cy="2542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5DC5951-67D4-4751-AFBA-0D9BF23DB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66365" y="556631"/>
            <a:ext cx="2333987" cy="261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1BA49F4-AC19-41A4-A8F4-DB9A0AA2F3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1501" y="4749110"/>
            <a:ext cx="2647633" cy="19857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C4BBEEC-165B-4CA8-ACE7-0DC002878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06259407"/>
              </p:ext>
            </p:extLst>
          </p:nvPr>
        </p:nvGraphicFramePr>
        <p:xfrm>
          <a:off x="0" y="3227100"/>
          <a:ext cx="9143999" cy="1851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98062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14FEB-C61E-49DE-91C4-2E9A30A380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38838C-DB45-4817-AC1D-43F7403A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86C214-0BE7-441D-91B5-9168571C4C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9FFCA-C9D1-4AA0-BA82-3A58A27317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52326-2FE9-4C02-A248-1BEC521918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uiExpand="1" build="p"/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981</Words>
  <Application>Microsoft Office PowerPoint</Application>
  <PresentationFormat>Expunere pe ecran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Cooper Black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7 - Onestitatea fata de Dumnezeu</dc:title>
  <dc:subject>Studiu Biblic, Trim. I, 2018 – Principii de administrare crestina a vietii</dc:subject>
  <dc:creator>Sergio Fustero Carreras</dc:creator>
  <cp:keywords>http://www.fustero.net/es/index_ro.php</cp:keywords>
  <cp:lastModifiedBy>Tronaru Viorel</cp:lastModifiedBy>
  <cp:revision>72</cp:revision>
  <dcterms:created xsi:type="dcterms:W3CDTF">2018-01-22T17:40:01Z</dcterms:created>
  <dcterms:modified xsi:type="dcterms:W3CDTF">2018-02-13T20:00:35Z</dcterms:modified>
</cp:coreProperties>
</file>