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Comic Sans MS" pitchFamily="66" charset="0"/>
      <p:regular r:id="rId15"/>
      <p:bold r:id="rId16"/>
    </p:embeddedFont>
    <p:embeddedFont>
      <p:font typeface="Arial Black" pitchFamily="34" charset="0"/>
      <p:bold r:id="rId17"/>
    </p:embeddedFont>
    <p:embeddedFont>
      <p:font typeface="Calibri Light" pitchFamily="34" charset="0"/>
      <p:regular r:id="rId18"/>
      <p: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64300"/>
    <a:srgbClr val="9C871C"/>
    <a:srgbClr val="FBF8E9"/>
    <a:srgbClr val="A83810"/>
    <a:srgbClr val="F5AF96"/>
    <a:srgbClr val="E6E6E6"/>
    <a:srgbClr val="6C5F8B"/>
    <a:srgbClr val="AFA7C3"/>
    <a:srgbClr val="6A6179"/>
    <a:srgbClr val="948CA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108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A0017A-734E-4BFE-8F33-C9170EF2B62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C98EBC7-B94C-4C67-A977-CE36C9BABDFD}">
      <dgm:prSet custT="1"/>
      <dgm:spPr>
        <a:scene3d>
          <a:camera prst="orthographicFront"/>
          <a:lightRig rig="glow" dir="t"/>
        </a:scene3d>
        <a:sp3d contourW="38100" prstMaterial="dkEdge">
          <a:bevelT w="8200" h="38100" prst="cross"/>
          <a:bevelB w="50800" h="114300" prst="relaxedInset"/>
          <a:contourClr>
            <a:schemeClr val="accent4">
              <a:lumMod val="50000"/>
            </a:schemeClr>
          </a:contourClr>
        </a:sp3d>
      </dgm:spPr>
      <dgm:t>
        <a:bodyPr/>
        <a:lstStyle/>
        <a:p>
          <a:r>
            <a:rPr lang="ro-RO" sz="2000" b="1" dirty="0"/>
            <a:t>A venit vremea </a:t>
          </a:r>
          <a:r>
            <a:rPr lang="ro-RO" sz="2000" b="1" dirty="0" err="1"/>
            <a:t>judecăţii</a:t>
          </a:r>
          <a:r>
            <a:rPr lang="ro-RO" sz="2000" b="1" dirty="0"/>
            <a:t> </a:t>
          </a:r>
          <a:r>
            <a:rPr lang="ro-RO" sz="2000" b="1" dirty="0" err="1"/>
            <a:t>şi</a:t>
          </a:r>
          <a:r>
            <a:rPr lang="ro-RO" sz="2000" b="1" dirty="0"/>
            <a:t> trebuie să Îl preamărim pe Creator</a:t>
          </a:r>
          <a:r>
            <a:rPr lang="es-ES" sz="2000" b="1" dirty="0"/>
            <a:t>.</a:t>
          </a:r>
        </a:p>
      </dgm:t>
    </dgm:pt>
    <dgm:pt modelId="{82EC8AB8-6C09-4D91-B54C-91281DA405AD}" type="parTrans" cxnId="{4BD58112-E8AA-4917-8B66-6F1F70ED2BB4}">
      <dgm:prSet/>
      <dgm:spPr/>
      <dgm:t>
        <a:bodyPr/>
        <a:lstStyle/>
        <a:p>
          <a:endParaRPr lang="es-ES" sz="2000" b="1"/>
        </a:p>
      </dgm:t>
    </dgm:pt>
    <dgm:pt modelId="{5A5A7D4D-3A61-4860-98D5-7CABD522ECE2}" type="sibTrans" cxnId="{4BD58112-E8AA-4917-8B66-6F1F70ED2BB4}">
      <dgm:prSet/>
      <dgm:spPr/>
      <dgm:t>
        <a:bodyPr/>
        <a:lstStyle/>
        <a:p>
          <a:endParaRPr lang="es-ES" sz="2000" b="1"/>
        </a:p>
      </dgm:t>
    </dgm:pt>
    <dgm:pt modelId="{962E38E8-3A47-4DC4-AA68-6C0001179B56}">
      <dgm:prSet custT="1"/>
      <dgm:spPr>
        <a:scene3d>
          <a:camera prst="orthographicFront"/>
          <a:lightRig rig="glow" dir="t"/>
        </a:scene3d>
        <a:sp3d contourW="38100" prstMaterial="dkEdge">
          <a:bevelT w="8200" h="38100" prst="cross"/>
          <a:bevelB w="50800" h="114300" prst="relaxedInset"/>
          <a:contourClr>
            <a:schemeClr val="accent6">
              <a:lumMod val="50000"/>
            </a:schemeClr>
          </a:contourClr>
        </a:sp3d>
      </dgm:spPr>
      <dgm:t>
        <a:bodyPr/>
        <a:lstStyle/>
        <a:p>
          <a:r>
            <a:rPr lang="ro-RO" sz="2000" b="1" dirty="0"/>
            <a:t>Lumea a apostaziat de la adevăr</a:t>
          </a:r>
          <a:r>
            <a:rPr lang="es-ES" sz="2000" b="1" dirty="0"/>
            <a:t>.</a:t>
          </a:r>
        </a:p>
      </dgm:t>
    </dgm:pt>
    <dgm:pt modelId="{23A454EC-0512-47C6-BCEC-028E0133FA8C}" type="parTrans" cxnId="{30975A16-AC34-4936-80BF-1B58620F6570}">
      <dgm:prSet/>
      <dgm:spPr/>
      <dgm:t>
        <a:bodyPr/>
        <a:lstStyle/>
        <a:p>
          <a:endParaRPr lang="es-ES" sz="2000" b="1"/>
        </a:p>
      </dgm:t>
    </dgm:pt>
    <dgm:pt modelId="{5D802F34-1140-408E-BFA0-52110045050E}" type="sibTrans" cxnId="{30975A16-AC34-4936-80BF-1B58620F6570}">
      <dgm:prSet/>
      <dgm:spPr/>
      <dgm:t>
        <a:bodyPr/>
        <a:lstStyle/>
        <a:p>
          <a:endParaRPr lang="es-ES" sz="2000" b="1"/>
        </a:p>
      </dgm:t>
    </dgm:pt>
    <dgm:pt modelId="{9163643B-221F-4564-B1D7-240C0C8F2193}">
      <dgm:prSet custT="1"/>
      <dgm:spPr>
        <a:scene3d>
          <a:camera prst="orthographicFront"/>
          <a:lightRig rig="glow" dir="t"/>
        </a:scene3d>
        <a:sp3d contourW="38100" prstMaterial="dkEdge">
          <a:bevelT w="8200" h="38100" prst="cross"/>
          <a:bevelB w="50800" h="114300" prst="relaxedInset"/>
          <a:contourClr>
            <a:schemeClr val="accent1">
              <a:lumMod val="50000"/>
            </a:schemeClr>
          </a:contourClr>
        </a:sp3d>
      </dgm:spPr>
      <dgm:t>
        <a:bodyPr/>
        <a:lstStyle/>
        <a:p>
          <a:r>
            <a:rPr lang="ro-RO" sz="2000" b="1" dirty="0" err="1"/>
            <a:t>Îndreptăţiţi</a:t>
          </a:r>
          <a:r>
            <a:rPr lang="ro-RO" sz="2000" b="1" dirty="0"/>
            <a:t> prin </a:t>
          </a:r>
          <a:r>
            <a:rPr lang="ro-RO" sz="2000" b="1" dirty="0" err="1"/>
            <a:t>credinţă</a:t>
          </a:r>
          <a:r>
            <a:rPr lang="ro-RO" sz="2000" b="1" dirty="0"/>
            <a:t>, trebuie să ne păstrăm fermi în ascultarea de porunci. </a:t>
          </a:r>
          <a:endParaRPr lang="es-ES" sz="2000" b="1" dirty="0"/>
        </a:p>
      </dgm:t>
    </dgm:pt>
    <dgm:pt modelId="{B2719F50-3175-4D26-B4D3-D3C7AC05235E}" type="parTrans" cxnId="{71E8F1D0-5635-4E88-BE06-0E3C4F1F2AE0}">
      <dgm:prSet/>
      <dgm:spPr/>
      <dgm:t>
        <a:bodyPr/>
        <a:lstStyle/>
        <a:p>
          <a:endParaRPr lang="es-ES" sz="2000" b="1"/>
        </a:p>
      </dgm:t>
    </dgm:pt>
    <dgm:pt modelId="{BB6BD8AC-110B-4395-A216-4EBA351378A4}" type="sibTrans" cxnId="{71E8F1D0-5635-4E88-BE06-0E3C4F1F2AE0}">
      <dgm:prSet/>
      <dgm:spPr/>
      <dgm:t>
        <a:bodyPr/>
        <a:lstStyle/>
        <a:p>
          <a:endParaRPr lang="es-ES" sz="2000" b="1"/>
        </a:p>
      </dgm:t>
    </dgm:pt>
    <dgm:pt modelId="{1A1F78E5-068C-467B-AEEA-81F6E2DC7994}" type="pres">
      <dgm:prSet presAssocID="{9FA0017A-734E-4BFE-8F33-C9170EF2B62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o-RO"/>
        </a:p>
      </dgm:t>
    </dgm:pt>
    <dgm:pt modelId="{E7E6BB9E-F1A5-40B1-9684-D24154A2CDA2}" type="pres">
      <dgm:prSet presAssocID="{9FA0017A-734E-4BFE-8F33-C9170EF2B626}" presName="Name1" presStyleCnt="0"/>
      <dgm:spPr/>
    </dgm:pt>
    <dgm:pt modelId="{D75978BF-5854-4AD8-A41F-C8301B2065E3}" type="pres">
      <dgm:prSet presAssocID="{9FA0017A-734E-4BFE-8F33-C9170EF2B626}" presName="cycle" presStyleCnt="0"/>
      <dgm:spPr/>
    </dgm:pt>
    <dgm:pt modelId="{3F9302A1-3932-4AA0-8761-9FD8A2DD8A1E}" type="pres">
      <dgm:prSet presAssocID="{9FA0017A-734E-4BFE-8F33-C9170EF2B626}" presName="srcNode" presStyleLbl="node1" presStyleIdx="0" presStyleCnt="3"/>
      <dgm:spPr/>
    </dgm:pt>
    <dgm:pt modelId="{1D61FB9C-A844-4644-A53A-B653F6743597}" type="pres">
      <dgm:prSet presAssocID="{9FA0017A-734E-4BFE-8F33-C9170EF2B626}" presName="conn" presStyleLbl="parChTrans1D2" presStyleIdx="0" presStyleCnt="1"/>
      <dgm:spPr/>
      <dgm:t>
        <a:bodyPr/>
        <a:lstStyle/>
        <a:p>
          <a:endParaRPr lang="ro-RO"/>
        </a:p>
      </dgm:t>
    </dgm:pt>
    <dgm:pt modelId="{907ADB25-E9F0-4361-B80A-C783A5E4AD1B}" type="pres">
      <dgm:prSet presAssocID="{9FA0017A-734E-4BFE-8F33-C9170EF2B626}" presName="extraNode" presStyleLbl="node1" presStyleIdx="0" presStyleCnt="3"/>
      <dgm:spPr/>
    </dgm:pt>
    <dgm:pt modelId="{7979E90A-9CEB-4114-964C-B6EAA58E957E}" type="pres">
      <dgm:prSet presAssocID="{9FA0017A-734E-4BFE-8F33-C9170EF2B626}" presName="dstNode" presStyleLbl="node1" presStyleIdx="0" presStyleCnt="3"/>
      <dgm:spPr/>
    </dgm:pt>
    <dgm:pt modelId="{B8759A5B-F962-48AA-AE0D-3188EA8D3D7A}" type="pres">
      <dgm:prSet presAssocID="{9C98EBC7-B94C-4C67-A977-CE36C9BABDF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44AAB2F5-43E0-42CC-BFBA-B5C264C4CD07}" type="pres">
      <dgm:prSet presAssocID="{9C98EBC7-B94C-4C67-A977-CE36C9BABDFD}" presName="accent_1" presStyleCnt="0"/>
      <dgm:spPr/>
    </dgm:pt>
    <dgm:pt modelId="{6D4D3E70-0AA6-4D9E-80BB-BF9001B374E6}" type="pres">
      <dgm:prSet presAssocID="{9C98EBC7-B94C-4C67-A977-CE36C9BABDFD}" presName="accentRepeatNode" presStyleLbl="solidFgAcc1" presStyleIdx="0" presStyleCnt="3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EF2F3519-35AF-4A00-892E-81A41E6F6D55}" type="pres">
      <dgm:prSet presAssocID="{962E38E8-3A47-4DC4-AA68-6C0001179B5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AB290E3A-2D36-4825-95F4-4510179A1441}" type="pres">
      <dgm:prSet presAssocID="{962E38E8-3A47-4DC4-AA68-6C0001179B56}" presName="accent_2" presStyleCnt="0"/>
      <dgm:spPr/>
    </dgm:pt>
    <dgm:pt modelId="{C2814932-DC2E-4C8E-9167-0BADF29C94E6}" type="pres">
      <dgm:prSet presAssocID="{962E38E8-3A47-4DC4-AA68-6C0001179B56}" presName="accentRepeatNode" presStyleLbl="solidFgAcc1" presStyleIdx="1" presStyleCnt="3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F8DA753D-B08C-4E56-AB60-311BDD4D1BBB}" type="pres">
      <dgm:prSet presAssocID="{9163643B-221F-4564-B1D7-240C0C8F2193}" presName="text_3" presStyleLbl="node1" presStyleIdx="2" presStyleCnt="3" custScaleY="115195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D754C00B-FC2E-4465-8733-C5896F5373D6}" type="pres">
      <dgm:prSet presAssocID="{9163643B-221F-4564-B1D7-240C0C8F2193}" presName="accent_3" presStyleCnt="0"/>
      <dgm:spPr/>
    </dgm:pt>
    <dgm:pt modelId="{CFCAA35E-A436-431F-8421-8B4636B623D0}" type="pres">
      <dgm:prSet presAssocID="{9163643B-221F-4564-B1D7-240C0C8F2193}" presName="accentRepeatNode" presStyleLbl="solidFgAcc1" presStyleIdx="2" presStyleCnt="3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</dgm:ptLst>
  <dgm:cxnLst>
    <dgm:cxn modelId="{4BD58112-E8AA-4917-8B66-6F1F70ED2BB4}" srcId="{9FA0017A-734E-4BFE-8F33-C9170EF2B626}" destId="{9C98EBC7-B94C-4C67-A977-CE36C9BABDFD}" srcOrd="0" destOrd="0" parTransId="{82EC8AB8-6C09-4D91-B54C-91281DA405AD}" sibTransId="{5A5A7D4D-3A61-4860-98D5-7CABD522ECE2}"/>
    <dgm:cxn modelId="{E4BE1F2E-7B60-4850-A31F-B9C366F66293}" type="presOf" srcId="{9FA0017A-734E-4BFE-8F33-C9170EF2B626}" destId="{1A1F78E5-068C-467B-AEEA-81F6E2DC7994}" srcOrd="0" destOrd="0" presId="urn:microsoft.com/office/officeart/2008/layout/VerticalCurvedList"/>
    <dgm:cxn modelId="{30975A16-AC34-4936-80BF-1B58620F6570}" srcId="{9FA0017A-734E-4BFE-8F33-C9170EF2B626}" destId="{962E38E8-3A47-4DC4-AA68-6C0001179B56}" srcOrd="1" destOrd="0" parTransId="{23A454EC-0512-47C6-BCEC-028E0133FA8C}" sibTransId="{5D802F34-1140-408E-BFA0-52110045050E}"/>
    <dgm:cxn modelId="{54FEC1D2-603E-4C43-B69B-EEAEDBB7D952}" type="presOf" srcId="{962E38E8-3A47-4DC4-AA68-6C0001179B56}" destId="{EF2F3519-35AF-4A00-892E-81A41E6F6D55}" srcOrd="0" destOrd="0" presId="urn:microsoft.com/office/officeart/2008/layout/VerticalCurvedList"/>
    <dgm:cxn modelId="{86824254-A035-4F75-99DF-9A7AFD3A6895}" type="presOf" srcId="{9C98EBC7-B94C-4C67-A977-CE36C9BABDFD}" destId="{B8759A5B-F962-48AA-AE0D-3188EA8D3D7A}" srcOrd="0" destOrd="0" presId="urn:microsoft.com/office/officeart/2008/layout/VerticalCurvedList"/>
    <dgm:cxn modelId="{CF60161A-215D-4C29-A866-CF4EDE5C4837}" type="presOf" srcId="{5A5A7D4D-3A61-4860-98D5-7CABD522ECE2}" destId="{1D61FB9C-A844-4644-A53A-B653F6743597}" srcOrd="0" destOrd="0" presId="urn:microsoft.com/office/officeart/2008/layout/VerticalCurvedList"/>
    <dgm:cxn modelId="{0E65A71A-4BE9-4BE1-943C-83519B168AB1}" type="presOf" srcId="{9163643B-221F-4564-B1D7-240C0C8F2193}" destId="{F8DA753D-B08C-4E56-AB60-311BDD4D1BBB}" srcOrd="0" destOrd="0" presId="urn:microsoft.com/office/officeart/2008/layout/VerticalCurvedList"/>
    <dgm:cxn modelId="{71E8F1D0-5635-4E88-BE06-0E3C4F1F2AE0}" srcId="{9FA0017A-734E-4BFE-8F33-C9170EF2B626}" destId="{9163643B-221F-4564-B1D7-240C0C8F2193}" srcOrd="2" destOrd="0" parTransId="{B2719F50-3175-4D26-B4D3-D3C7AC05235E}" sibTransId="{BB6BD8AC-110B-4395-A216-4EBA351378A4}"/>
    <dgm:cxn modelId="{9837E42C-65F1-41B4-81A4-4E7E15327C51}" type="presParOf" srcId="{1A1F78E5-068C-467B-AEEA-81F6E2DC7994}" destId="{E7E6BB9E-F1A5-40B1-9684-D24154A2CDA2}" srcOrd="0" destOrd="0" presId="urn:microsoft.com/office/officeart/2008/layout/VerticalCurvedList"/>
    <dgm:cxn modelId="{21D085E1-C4DB-4462-934D-C6CD88E2A765}" type="presParOf" srcId="{E7E6BB9E-F1A5-40B1-9684-D24154A2CDA2}" destId="{D75978BF-5854-4AD8-A41F-C8301B2065E3}" srcOrd="0" destOrd="0" presId="urn:microsoft.com/office/officeart/2008/layout/VerticalCurvedList"/>
    <dgm:cxn modelId="{9C1631AC-1BDE-4A46-BE58-622467E00F17}" type="presParOf" srcId="{D75978BF-5854-4AD8-A41F-C8301B2065E3}" destId="{3F9302A1-3932-4AA0-8761-9FD8A2DD8A1E}" srcOrd="0" destOrd="0" presId="urn:microsoft.com/office/officeart/2008/layout/VerticalCurvedList"/>
    <dgm:cxn modelId="{BA8CB43F-72FE-4573-BBE8-83AE0168790D}" type="presParOf" srcId="{D75978BF-5854-4AD8-A41F-C8301B2065E3}" destId="{1D61FB9C-A844-4644-A53A-B653F6743597}" srcOrd="1" destOrd="0" presId="urn:microsoft.com/office/officeart/2008/layout/VerticalCurvedList"/>
    <dgm:cxn modelId="{55A22916-97D7-408D-9182-DE18F9FD02F5}" type="presParOf" srcId="{D75978BF-5854-4AD8-A41F-C8301B2065E3}" destId="{907ADB25-E9F0-4361-B80A-C783A5E4AD1B}" srcOrd="2" destOrd="0" presId="urn:microsoft.com/office/officeart/2008/layout/VerticalCurvedList"/>
    <dgm:cxn modelId="{2BC93C47-C33A-4DD0-8B3F-86968B4F899E}" type="presParOf" srcId="{D75978BF-5854-4AD8-A41F-C8301B2065E3}" destId="{7979E90A-9CEB-4114-964C-B6EAA58E957E}" srcOrd="3" destOrd="0" presId="urn:microsoft.com/office/officeart/2008/layout/VerticalCurvedList"/>
    <dgm:cxn modelId="{02ED9741-FED2-40A6-BE85-88ACEE4D83D5}" type="presParOf" srcId="{E7E6BB9E-F1A5-40B1-9684-D24154A2CDA2}" destId="{B8759A5B-F962-48AA-AE0D-3188EA8D3D7A}" srcOrd="1" destOrd="0" presId="urn:microsoft.com/office/officeart/2008/layout/VerticalCurvedList"/>
    <dgm:cxn modelId="{DB317DFF-4332-41B4-8216-1B0B6E3A3C51}" type="presParOf" srcId="{E7E6BB9E-F1A5-40B1-9684-D24154A2CDA2}" destId="{44AAB2F5-43E0-42CC-BFBA-B5C264C4CD07}" srcOrd="2" destOrd="0" presId="urn:microsoft.com/office/officeart/2008/layout/VerticalCurvedList"/>
    <dgm:cxn modelId="{F1B3BB60-51BC-4C20-A7E5-75FED5E475C6}" type="presParOf" srcId="{44AAB2F5-43E0-42CC-BFBA-B5C264C4CD07}" destId="{6D4D3E70-0AA6-4D9E-80BB-BF9001B374E6}" srcOrd="0" destOrd="0" presId="urn:microsoft.com/office/officeart/2008/layout/VerticalCurvedList"/>
    <dgm:cxn modelId="{1515B2D7-477A-4471-BF38-EE9788C6677F}" type="presParOf" srcId="{E7E6BB9E-F1A5-40B1-9684-D24154A2CDA2}" destId="{EF2F3519-35AF-4A00-892E-81A41E6F6D55}" srcOrd="3" destOrd="0" presId="urn:microsoft.com/office/officeart/2008/layout/VerticalCurvedList"/>
    <dgm:cxn modelId="{D1D6AC04-7A22-4AA0-B5D0-13A9E68E1DAB}" type="presParOf" srcId="{E7E6BB9E-F1A5-40B1-9684-D24154A2CDA2}" destId="{AB290E3A-2D36-4825-95F4-4510179A1441}" srcOrd="4" destOrd="0" presId="urn:microsoft.com/office/officeart/2008/layout/VerticalCurvedList"/>
    <dgm:cxn modelId="{59F15D1E-D0BA-4E56-98F3-2944ACD79F05}" type="presParOf" srcId="{AB290E3A-2D36-4825-95F4-4510179A1441}" destId="{C2814932-DC2E-4C8E-9167-0BADF29C94E6}" srcOrd="0" destOrd="0" presId="urn:microsoft.com/office/officeart/2008/layout/VerticalCurvedList"/>
    <dgm:cxn modelId="{6D5CA91B-EB7A-45B4-988D-F27952030E41}" type="presParOf" srcId="{E7E6BB9E-F1A5-40B1-9684-D24154A2CDA2}" destId="{F8DA753D-B08C-4E56-AB60-311BDD4D1BBB}" srcOrd="5" destOrd="0" presId="urn:microsoft.com/office/officeart/2008/layout/VerticalCurvedList"/>
    <dgm:cxn modelId="{9D303372-CA90-46AC-BBEF-A5A45B71F081}" type="presParOf" srcId="{E7E6BB9E-F1A5-40B1-9684-D24154A2CDA2}" destId="{D754C00B-FC2E-4465-8733-C5896F5373D6}" srcOrd="6" destOrd="0" presId="urn:microsoft.com/office/officeart/2008/layout/VerticalCurvedList"/>
    <dgm:cxn modelId="{3EBFE3D5-3764-46D3-A3D2-3D6E2A93B1BE}" type="presParOf" srcId="{D754C00B-FC2E-4465-8733-C5896F5373D6}" destId="{CFCAA35E-A436-431F-8421-8B4636B623D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7278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9740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3611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3192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9491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8936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9505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212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7389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9764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1372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F1230-5AFC-4FD3-AAB0-2CE57E07D0A9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D8367-9004-44BC-9AA9-2D83C6CE499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3223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jpeg"/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emf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AD5FFFF-EC47-4655-B114-F007718F4FFB}"/>
              </a:ext>
            </a:extLst>
          </p:cNvPr>
          <p:cNvSpPr txBox="1"/>
          <p:nvPr/>
        </p:nvSpPr>
        <p:spPr>
          <a:xfrm>
            <a:off x="3614059" y="28581"/>
            <a:ext cx="5442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 defTabSz="914400">
              <a:defRPr sz="4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algn="r"/>
            <a:r>
              <a:rPr lang="ro-RO" sz="4800" spc="300" dirty="0">
                <a:ln w="24500" cmpd="dbl">
                  <a:solidFill>
                    <a:srgbClr val="8A4D94"/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7D6EA"/>
                    </a:gs>
                    <a:gs pos="60000">
                      <a:srgbClr val="E0CAE4"/>
                    </a:gs>
                    <a:gs pos="100000">
                      <a:srgbClr val="8A4D94"/>
                    </a:gs>
                  </a:gsLst>
                  <a:lin ang="5400000"/>
                </a:gradFill>
              </a:rPr>
              <a:t>ADMINISTRAREA CREȘTINĂ A VIEȚII ȘI SFINȚIREA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F134498-7E6F-482F-BD00-C7260BD5F570}"/>
              </a:ext>
            </a:extLst>
          </p:cNvPr>
          <p:cNvSpPr txBox="1"/>
          <p:nvPr/>
        </p:nvSpPr>
        <p:spPr>
          <a:xfrm>
            <a:off x="2107470" y="5965371"/>
            <a:ext cx="252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D19FA3"/>
                </a:solidFill>
              </a:rPr>
              <a:t>Studiul 10 pentru 10 martie 2018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6352B20-5522-4671-ABB4-454E8059A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60143" y="2375535"/>
            <a:ext cx="4381500" cy="4057650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xmlns="" val="39921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62F9715-1FB8-450D-B796-59F3BC57FB83}"/>
              </a:ext>
            </a:extLst>
          </p:cNvPr>
          <p:cNvSpPr/>
          <p:nvPr/>
        </p:nvSpPr>
        <p:spPr>
          <a:xfrm>
            <a:off x="3181350" y="196759"/>
            <a:ext cx="5753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„Căci Dumnezeu nu ne-a chemat la necurăţie, ci la sfinţire.”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/>
            </a:r>
            <a:b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Tesaloniceni 4:7)</a:t>
            </a:r>
            <a:endParaRPr kumimoji="0" lang="ro-RO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6E4C0BD-BE83-40D4-9206-4A10043A5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2719" y="339634"/>
            <a:ext cx="5857566" cy="38985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EF22FEC-35C6-4752-A8E1-7CFEFED9A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2605" y="1948756"/>
            <a:ext cx="7376160" cy="49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65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16A0B28-DC0E-4F68-B6FB-1DBA4C449E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04029" y="3264405"/>
            <a:ext cx="2292101" cy="2279909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E864F2DD-9DD7-4C83-8D2E-ED09A02F5E68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3149889" y="3331029"/>
            <a:ext cx="1300191" cy="10755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xmlns="" id="{5D912984-217F-4702-9422-AFD8AA452E23}"/>
              </a:ext>
            </a:extLst>
          </p:cNvPr>
          <p:cNvCxnSpPr>
            <a:cxnSpLocks/>
          </p:cNvCxnSpPr>
          <p:nvPr/>
        </p:nvCxnSpPr>
        <p:spPr>
          <a:xfrm flipH="1">
            <a:off x="4572001" y="3178629"/>
            <a:ext cx="1436913" cy="11321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xmlns="" id="{23C1ADEE-ABB6-4FD6-B7A0-6484C1451CF7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3230877" y="4296853"/>
            <a:ext cx="790742" cy="5538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xmlns="" id="{06AE5C2B-7B0C-4186-A4BF-D92EE96D0E50}"/>
              </a:ext>
            </a:extLst>
          </p:cNvPr>
          <p:cNvCxnSpPr>
            <a:cxnSpLocks/>
          </p:cNvCxnSpPr>
          <p:nvPr/>
        </p:nvCxnSpPr>
        <p:spPr>
          <a:xfrm flipH="1">
            <a:off x="5362743" y="4296853"/>
            <a:ext cx="896108" cy="4231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xmlns="" id="{50828CD2-58ED-400A-B7D3-AA772D30C8F0}"/>
              </a:ext>
            </a:extLst>
          </p:cNvPr>
          <p:cNvCxnSpPr>
            <a:cxnSpLocks/>
          </p:cNvCxnSpPr>
          <p:nvPr/>
        </p:nvCxnSpPr>
        <p:spPr>
          <a:xfrm flipV="1">
            <a:off x="3082834" y="5303520"/>
            <a:ext cx="640951" cy="3265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xmlns="" id="{4BF8296C-E57E-4437-AFCE-84D254170FAE}"/>
              </a:ext>
            </a:extLst>
          </p:cNvPr>
          <p:cNvGrpSpPr/>
          <p:nvPr/>
        </p:nvGrpSpPr>
        <p:grpSpPr>
          <a:xfrm>
            <a:off x="548642" y="3873660"/>
            <a:ext cx="2682235" cy="846386"/>
            <a:chOff x="435428" y="2755436"/>
            <a:chExt cx="2562061" cy="846386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xmlns="" id="{D1633B16-AB47-4279-A44F-8D4E3E7A9F29}"/>
                </a:ext>
              </a:extLst>
            </p:cNvPr>
            <p:cNvSpPr txBox="1"/>
            <p:nvPr/>
          </p:nvSpPr>
          <p:spPr>
            <a:xfrm>
              <a:off x="435428" y="2755436"/>
              <a:ext cx="2562061" cy="84638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o-RO" sz="2400" b="1" dirty="0" err="1">
                  <a:solidFill>
                    <a:srgbClr val="FF0000"/>
                  </a:solidFill>
                </a:rPr>
                <a:t>Spiţele</a:t>
              </a:r>
              <a:r>
                <a:rPr lang="ro-RO" sz="2400" b="1" dirty="0">
                  <a:solidFill>
                    <a:srgbClr val="FF0000"/>
                  </a:solidFill>
                </a:rPr>
                <a:t> </a:t>
              </a:r>
            </a:p>
            <a:p>
              <a:pPr algn="ctr">
                <a:spcBef>
                  <a:spcPts val="600"/>
                </a:spcBef>
              </a:pPr>
              <a:r>
                <a:rPr lang="ro-RO" sz="2000" b="1" dirty="0"/>
                <a:t>Doctrinele </a:t>
              </a:r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xmlns="" id="{475D4548-80B2-4F8B-A2A1-5996DA8A49B8}"/>
                </a:ext>
              </a:extLst>
            </p:cNvPr>
            <p:cNvCxnSpPr>
              <a:stCxn id="20" idx="1"/>
              <a:endCxn id="20" idx="3"/>
            </p:cNvCxnSpPr>
            <p:nvPr/>
          </p:nvCxnSpPr>
          <p:spPr>
            <a:xfrm>
              <a:off x="435428" y="3178629"/>
              <a:ext cx="25620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90142201-E6FD-4B92-9B84-5BAD4E480DD8}"/>
              </a:ext>
            </a:extLst>
          </p:cNvPr>
          <p:cNvGrpSpPr/>
          <p:nvPr/>
        </p:nvGrpSpPr>
        <p:grpSpPr>
          <a:xfrm>
            <a:off x="6008914" y="2755436"/>
            <a:ext cx="2562061" cy="846386"/>
            <a:chOff x="435428" y="2755436"/>
            <a:chExt cx="2562061" cy="846386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xmlns="" id="{29C9821C-7349-4D14-94AA-B67B8481E41A}"/>
                </a:ext>
              </a:extLst>
            </p:cNvPr>
            <p:cNvSpPr txBox="1"/>
            <p:nvPr/>
          </p:nvSpPr>
          <p:spPr>
            <a:xfrm>
              <a:off x="435428" y="2755436"/>
              <a:ext cx="2562061" cy="84638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o-RO" sz="2400" b="1" dirty="0">
                  <a:solidFill>
                    <a:srgbClr val="FF0000"/>
                  </a:solidFill>
                </a:rPr>
                <a:t>Osia </a:t>
              </a:r>
            </a:p>
            <a:p>
              <a:pPr algn="ctr">
                <a:spcBef>
                  <a:spcPts val="600"/>
                </a:spcBef>
              </a:pPr>
              <a:r>
                <a:rPr lang="ro-RO" sz="2000" b="1" dirty="0"/>
                <a:t>Sanctuarul</a:t>
              </a:r>
            </a:p>
          </p:txBody>
        </p: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xmlns="" id="{4D9DBEAD-A873-49AB-876E-14ED4A100D41}"/>
                </a:ext>
              </a:extLst>
            </p:cNvPr>
            <p:cNvCxnSpPr>
              <a:cxnSpLocks/>
            </p:cNvCxnSpPr>
            <p:nvPr/>
          </p:nvCxnSpPr>
          <p:spPr>
            <a:xfrm>
              <a:off x="435428" y="3201888"/>
              <a:ext cx="25620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07592CBB-E1B9-4F1D-9266-1430A7224692}"/>
              </a:ext>
            </a:extLst>
          </p:cNvPr>
          <p:cNvGrpSpPr/>
          <p:nvPr/>
        </p:nvGrpSpPr>
        <p:grpSpPr>
          <a:xfrm>
            <a:off x="587828" y="2907836"/>
            <a:ext cx="2562061" cy="846386"/>
            <a:chOff x="435428" y="2755436"/>
            <a:chExt cx="2562061" cy="846386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xmlns="" id="{AFF0086C-3E10-48F9-BC76-42E188A13956}"/>
                </a:ext>
              </a:extLst>
            </p:cNvPr>
            <p:cNvSpPr txBox="1"/>
            <p:nvPr/>
          </p:nvSpPr>
          <p:spPr>
            <a:xfrm>
              <a:off x="435428" y="2755436"/>
              <a:ext cx="2562061" cy="84638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o-RO" sz="2400" b="1" dirty="0">
                  <a:solidFill>
                    <a:srgbClr val="FF0000"/>
                  </a:solidFill>
                </a:rPr>
                <a:t>Axul</a:t>
              </a:r>
            </a:p>
            <a:p>
              <a:pPr algn="ctr">
                <a:spcBef>
                  <a:spcPts val="600"/>
                </a:spcBef>
              </a:pPr>
              <a:r>
                <a:rPr lang="ro-RO" sz="2000" b="1" dirty="0"/>
                <a:t>Hristos, fundamentul</a:t>
              </a:r>
            </a:p>
          </p:txBody>
        </p: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xmlns="" id="{E383A744-E653-4188-BAB1-8ECE774565EC}"/>
                </a:ext>
              </a:extLst>
            </p:cNvPr>
            <p:cNvCxnSpPr>
              <a:stCxn id="28" idx="1"/>
              <a:endCxn id="28" idx="3"/>
            </p:cNvCxnSpPr>
            <p:nvPr/>
          </p:nvCxnSpPr>
          <p:spPr>
            <a:xfrm>
              <a:off x="435428" y="3178629"/>
              <a:ext cx="25620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FF6423BC-8D5B-4C58-BE24-13BA249976DC}"/>
              </a:ext>
            </a:extLst>
          </p:cNvPr>
          <p:cNvGrpSpPr/>
          <p:nvPr/>
        </p:nvGrpSpPr>
        <p:grpSpPr>
          <a:xfrm>
            <a:off x="6258852" y="3844007"/>
            <a:ext cx="2292102" cy="1154162"/>
            <a:chOff x="435428" y="2755436"/>
            <a:chExt cx="2562061" cy="1154162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xmlns="" id="{C945F75D-C757-4A09-9F21-7301C79DE6A9}"/>
                </a:ext>
              </a:extLst>
            </p:cNvPr>
            <p:cNvSpPr txBox="1"/>
            <p:nvPr/>
          </p:nvSpPr>
          <p:spPr>
            <a:xfrm>
              <a:off x="435428" y="2755436"/>
              <a:ext cx="2562061" cy="115416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o-RO" sz="2400" b="1" dirty="0">
                  <a:solidFill>
                    <a:srgbClr val="FF0000"/>
                  </a:solidFill>
                </a:rPr>
                <a:t>Janta </a:t>
              </a:r>
            </a:p>
            <a:p>
              <a:pPr algn="ctr">
                <a:spcBef>
                  <a:spcPts val="600"/>
                </a:spcBef>
              </a:pPr>
              <a:r>
                <a:rPr lang="ro-RO" sz="2000" b="1" dirty="0"/>
                <a:t>Mesajul celor trei îngeri</a:t>
              </a:r>
            </a:p>
          </p:txBody>
        </p: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xmlns="" id="{699468CF-D05D-4E6C-9412-A10D147B82F3}"/>
                </a:ext>
              </a:extLst>
            </p:cNvPr>
            <p:cNvCxnSpPr>
              <a:cxnSpLocks/>
            </p:cNvCxnSpPr>
            <p:nvPr/>
          </p:nvCxnSpPr>
          <p:spPr>
            <a:xfrm>
              <a:off x="435428" y="3219300"/>
              <a:ext cx="25620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xmlns="" id="{14AA5A4C-B761-41BC-85FE-1185A004AF07}"/>
              </a:ext>
            </a:extLst>
          </p:cNvPr>
          <p:cNvGrpSpPr/>
          <p:nvPr/>
        </p:nvGrpSpPr>
        <p:grpSpPr>
          <a:xfrm>
            <a:off x="520773" y="5206897"/>
            <a:ext cx="2562061" cy="846386"/>
            <a:chOff x="435428" y="2755436"/>
            <a:chExt cx="2562061" cy="846386"/>
          </a:xfrm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xmlns="" id="{C5F842A2-C260-48C7-964D-8E45EDA32F86}"/>
                </a:ext>
              </a:extLst>
            </p:cNvPr>
            <p:cNvSpPr txBox="1"/>
            <p:nvPr/>
          </p:nvSpPr>
          <p:spPr>
            <a:xfrm>
              <a:off x="435428" y="2755436"/>
              <a:ext cx="2562061" cy="84638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o-RO" sz="2400" b="1" dirty="0">
                  <a:solidFill>
                    <a:srgbClr val="FF0000"/>
                  </a:solidFill>
                </a:rPr>
                <a:t>Banda de fier</a:t>
              </a:r>
            </a:p>
            <a:p>
              <a:pPr algn="ctr">
                <a:spcBef>
                  <a:spcPts val="600"/>
                </a:spcBef>
              </a:pPr>
              <a:r>
                <a:rPr lang="ro-RO" sz="2000" b="1" dirty="0"/>
                <a:t>Administrarea</a:t>
              </a:r>
            </a:p>
          </p:txBody>
        </p: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xmlns="" id="{BAB404CB-BE76-4C6F-855D-2C3E6ADA5AAB}"/>
                </a:ext>
              </a:extLst>
            </p:cNvPr>
            <p:cNvCxnSpPr>
              <a:stCxn id="38" idx="1"/>
              <a:endCxn id="38" idx="3"/>
            </p:cNvCxnSpPr>
            <p:nvPr/>
          </p:nvCxnSpPr>
          <p:spPr>
            <a:xfrm>
              <a:off x="435428" y="3178629"/>
              <a:ext cx="25620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532D6654-AFB1-40A9-A3DC-964FF5FE1833}"/>
              </a:ext>
            </a:extLst>
          </p:cNvPr>
          <p:cNvSpPr txBox="1"/>
          <p:nvPr/>
        </p:nvSpPr>
        <p:spPr>
          <a:xfrm>
            <a:off x="1341123" y="-8636"/>
            <a:ext cx="781158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200" b="1" dirty="0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Isprăvnicia trebuie </a:t>
            </a:r>
            <a:r>
              <a:rPr lang="ro-RO" sz="2200" b="1" dirty="0" err="1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înţeleasă</a:t>
            </a:r>
            <a:r>
              <a:rPr lang="ro-RO" sz="2200" b="1" dirty="0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 ca fiind administrarea corectă a </a:t>
            </a:r>
            <a:r>
              <a:rPr lang="ro-RO" sz="2200" b="1" dirty="0" err="1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vieţii</a:t>
            </a:r>
            <a:r>
              <a:rPr lang="ro-RO" sz="2200" b="1" dirty="0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 </a:t>
            </a:r>
            <a:r>
              <a:rPr lang="ro-RO" sz="2200" b="1" dirty="0" err="1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creştine</a:t>
            </a:r>
            <a:r>
              <a:rPr lang="ro-RO" sz="2200" b="1" dirty="0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o-RO" sz="2200" b="1" dirty="0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De aceea, administrarea implică toate aspectele </a:t>
            </a:r>
            <a:r>
              <a:rPr lang="ro-RO" sz="2200" b="1" dirty="0" err="1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vieţii</a:t>
            </a:r>
            <a:r>
              <a:rPr lang="ro-RO" sz="2200" b="1" dirty="0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 credinciosului </a:t>
            </a:r>
            <a:r>
              <a:rPr lang="ro-RO" sz="2200" b="1" dirty="0" err="1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şi</a:t>
            </a:r>
            <a:r>
              <a:rPr lang="ro-RO" sz="2200" b="1" dirty="0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 al bisericii în sine. </a:t>
            </a:r>
          </a:p>
          <a:p>
            <a:pPr>
              <a:spcBef>
                <a:spcPts val="600"/>
              </a:spcBef>
            </a:pPr>
            <a:r>
              <a:rPr lang="ro-RO" sz="2200" b="1" dirty="0">
                <a:solidFill>
                  <a:schemeClr val="bg1"/>
                </a:solidFill>
                <a:effectLst>
                  <a:glow rad="127000">
                    <a:srgbClr val="A96C0C"/>
                  </a:glow>
                </a:effectLst>
              </a:rPr>
              <a:t>Vom vedea rolul administratorului folosind analogia cu o roată a unui car din antichitate.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xmlns="" id="{91C9637D-4409-45FE-A33F-59086C7754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28703" y="4968367"/>
            <a:ext cx="2514286" cy="1568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877CF5C-5FAD-429C-8322-6EC70E3343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3069" y="33181"/>
            <a:ext cx="555408" cy="19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972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AE63A4E3-7B5D-4B95-9401-792BB7473DED}"/>
              </a:ext>
            </a:extLst>
          </p:cNvPr>
          <p:cNvGrpSpPr/>
          <p:nvPr/>
        </p:nvGrpSpPr>
        <p:grpSpPr>
          <a:xfrm>
            <a:off x="60964" y="165465"/>
            <a:ext cx="9022072" cy="923330"/>
            <a:chOff x="60964" y="-52254"/>
            <a:chExt cx="9022072" cy="92333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xmlns="" id="{F9ED94E8-7716-43EA-8D44-A6BC62B11FA2}"/>
                </a:ext>
              </a:extLst>
            </p:cNvPr>
            <p:cNvSpPr/>
            <p:nvPr/>
          </p:nvSpPr>
          <p:spPr>
            <a:xfrm>
              <a:off x="3918857" y="-52254"/>
              <a:ext cx="3657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defTabSz="914400"/>
              <a:r>
                <a:rPr lang="ro-RO" sz="5400" b="1" spc="300" dirty="0">
                  <a:ln w="11430"/>
                  <a:solidFill>
                    <a:srgbClr val="FFE1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AXUL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3B078D57-7522-4783-8B39-4EC42F7D9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64" y="77212"/>
              <a:ext cx="618306" cy="61501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367CA02F-37B3-4DA3-BD10-836EE96DD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642600" y="77211"/>
              <a:ext cx="1440436" cy="61501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E7390D5F-EE37-43B2-A3AA-87A5C76ABDC3}"/>
              </a:ext>
            </a:extLst>
          </p:cNvPr>
          <p:cNvSpPr/>
          <p:nvPr/>
        </p:nvSpPr>
        <p:spPr>
          <a:xfrm>
            <a:off x="1050213" y="253515"/>
            <a:ext cx="2868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EFFBB"/>
                </a:solidFill>
                <a:latin typeface="Comic Sans MS" panose="030F0702030302020204" pitchFamily="66" charset="0"/>
              </a:rPr>
              <a:t>„Isus Hristos este </a:t>
            </a:r>
            <a:r>
              <a:rPr lang="ro-RO" b="1" dirty="0" err="1">
                <a:solidFill>
                  <a:srgbClr val="FEFFBB"/>
                </a:solidFill>
                <a:latin typeface="Comic Sans MS" panose="030F0702030302020204" pitchFamily="66" charset="0"/>
              </a:rPr>
              <a:t>acelaşi</a:t>
            </a:r>
            <a:r>
              <a:rPr lang="ro-RO" b="1" dirty="0">
                <a:solidFill>
                  <a:srgbClr val="FEFFBB"/>
                </a:solidFill>
                <a:latin typeface="Comic Sans MS" panose="030F0702030302020204" pitchFamily="66" charset="0"/>
              </a:rPr>
              <a:t> ieri </a:t>
            </a:r>
            <a:r>
              <a:rPr lang="ro-RO" b="1" dirty="0" err="1">
                <a:solidFill>
                  <a:srgbClr val="FEFFBB"/>
                </a:solidFill>
                <a:latin typeface="Comic Sans MS" panose="030F0702030302020204" pitchFamily="66" charset="0"/>
              </a:rPr>
              <a:t>şi</a:t>
            </a:r>
            <a:r>
              <a:rPr lang="ro-RO" b="1" dirty="0">
                <a:solidFill>
                  <a:srgbClr val="FEFFBB"/>
                </a:solidFill>
                <a:latin typeface="Comic Sans MS" panose="030F0702030302020204" pitchFamily="66" charset="0"/>
              </a:rPr>
              <a:t> azi </a:t>
            </a:r>
            <a:r>
              <a:rPr lang="ro-RO" b="1" dirty="0" err="1">
                <a:solidFill>
                  <a:srgbClr val="FEFFBB"/>
                </a:solidFill>
                <a:latin typeface="Comic Sans MS" panose="030F0702030302020204" pitchFamily="66" charset="0"/>
              </a:rPr>
              <a:t>şi</a:t>
            </a:r>
            <a:r>
              <a:rPr lang="ro-RO" b="1" dirty="0">
                <a:solidFill>
                  <a:srgbClr val="FEFFBB"/>
                </a:solidFill>
                <a:latin typeface="Comic Sans MS" panose="030F0702030302020204" pitchFamily="66" charset="0"/>
              </a:rPr>
              <a:t> în veci!” </a:t>
            </a:r>
            <a:r>
              <a:rPr lang="ro-RO" sz="1600" b="1" dirty="0">
                <a:solidFill>
                  <a:srgbClr val="FEFFBB"/>
                </a:solidFill>
                <a:latin typeface="Comic Sans MS" panose="030F0702030302020204" pitchFamily="66" charset="0"/>
              </a:rPr>
              <a:t>(Evrei 13:8)</a:t>
            </a:r>
            <a:endParaRPr lang="ro-RO" b="1" dirty="0">
              <a:solidFill>
                <a:srgbClr val="FEFFBB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1A0BB39-355B-4364-AFAC-EA1C42BBE281}"/>
              </a:ext>
            </a:extLst>
          </p:cNvPr>
          <p:cNvSpPr txBox="1"/>
          <p:nvPr/>
        </p:nvSpPr>
        <p:spPr>
          <a:xfrm>
            <a:off x="143693" y="3340877"/>
            <a:ext cx="45937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Roata (</a:t>
            </a:r>
            <a:r>
              <a:rPr lang="ro-RO" sz="2000" b="1" dirty="0" err="1"/>
              <a:t>viaţa</a:t>
            </a:r>
            <a:r>
              <a:rPr lang="ro-RO" sz="2000" b="1" dirty="0"/>
              <a:t> noastră </a:t>
            </a:r>
            <a:r>
              <a:rPr lang="ro-RO" sz="2000" b="1" dirty="0" err="1"/>
              <a:t>creştină</a:t>
            </a:r>
            <a:r>
              <a:rPr lang="ro-RO" sz="2000" b="1" dirty="0"/>
              <a:t>) nu are niciun folos dacă nu este </a:t>
            </a:r>
            <a:r>
              <a:rPr lang="ro-RO" sz="2000" b="1" dirty="0" err="1"/>
              <a:t>susţinută</a:t>
            </a:r>
            <a:r>
              <a:rPr lang="ro-RO" sz="2000" b="1" dirty="0"/>
              <a:t> de un ax. Acest ax este Isus. </a:t>
            </a:r>
          </a:p>
          <a:p>
            <a:pPr>
              <a:spcBef>
                <a:spcPts val="600"/>
              </a:spcBef>
            </a:pPr>
            <a:r>
              <a:rPr lang="ro-RO" sz="2000" b="1" dirty="0"/>
              <a:t>Tot ceea ce gândim </a:t>
            </a:r>
            <a:r>
              <a:rPr lang="ro-RO" sz="2000" b="1" dirty="0" err="1"/>
              <a:t>şi</a:t>
            </a:r>
            <a:r>
              <a:rPr lang="ro-RO" sz="2000" b="1" dirty="0"/>
              <a:t> facem trebuie să Îl </a:t>
            </a:r>
            <a:r>
              <a:rPr lang="ro-RO" sz="2000" b="1" dirty="0" err="1"/>
              <a:t>aibe</a:t>
            </a:r>
            <a:r>
              <a:rPr lang="ro-RO" sz="2000" b="1" dirty="0"/>
              <a:t> pe Isus în centru </a:t>
            </a:r>
            <a:r>
              <a:rPr lang="ro-RO" sz="2000" b="1" dirty="0" err="1"/>
              <a:t>şi</a:t>
            </a:r>
            <a:r>
              <a:rPr lang="ro-RO" sz="2000" b="1" dirty="0"/>
              <a:t> ca suport. </a:t>
            </a:r>
            <a:r>
              <a:rPr lang="ro-RO" sz="2000" b="1" dirty="0" err="1"/>
              <a:t>Despărţiţi</a:t>
            </a:r>
            <a:r>
              <a:rPr lang="ro-RO" sz="2000" b="1" dirty="0"/>
              <a:t> de El nu putem face nimic (Ioan 15:5).</a:t>
            </a:r>
          </a:p>
          <a:p>
            <a:pPr>
              <a:spcBef>
                <a:spcPts val="600"/>
              </a:spcBef>
            </a:pPr>
            <a:r>
              <a:rPr lang="ro-RO" sz="2000" b="1" dirty="0"/>
              <a:t>Isus schimbă </a:t>
            </a:r>
            <a:r>
              <a:rPr lang="ro-RO" sz="2000" b="1" dirty="0" err="1"/>
              <a:t>viaţa</a:t>
            </a:r>
            <a:r>
              <a:rPr lang="ro-RO" sz="2000" b="1" dirty="0"/>
              <a:t> noastră </a:t>
            </a:r>
            <a:r>
              <a:rPr lang="ro-RO" sz="2000" b="1" dirty="0" err="1"/>
              <a:t>şi</a:t>
            </a:r>
            <a:r>
              <a:rPr lang="ro-RO" sz="2000" b="1" dirty="0"/>
              <a:t> modelează caracterele noastre acum, cu </a:t>
            </a:r>
            <a:r>
              <a:rPr lang="ro-RO" sz="2000" b="1" dirty="0" err="1"/>
              <a:t>consecinţe</a:t>
            </a:r>
            <a:r>
              <a:rPr lang="ro-RO" sz="2000" b="1" dirty="0"/>
              <a:t> </a:t>
            </a:r>
            <a:r>
              <a:rPr lang="ro-RO" sz="2000" b="1" dirty="0" err="1"/>
              <a:t>veşnice</a:t>
            </a:r>
            <a:r>
              <a:rPr lang="ro-RO" sz="2000" b="1" dirty="0"/>
              <a:t>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5F217D5-E182-46D6-A35A-462E0DDA8E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45866" y="2692115"/>
            <a:ext cx="4088674" cy="40886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A458907-CAFF-4EAE-AE93-B88F341BE8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24345" y="1395092"/>
            <a:ext cx="2704221" cy="1924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A71F6F1D-F510-46A3-B521-1E6DE50BF27F}"/>
              </a:ext>
            </a:extLst>
          </p:cNvPr>
          <p:cNvSpPr/>
          <p:nvPr/>
        </p:nvSpPr>
        <p:spPr>
          <a:xfrm>
            <a:off x="2939965" y="1325420"/>
            <a:ext cx="56640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Întreaga Biblie ne </a:t>
            </a:r>
            <a:r>
              <a:rPr lang="ro-RO" sz="2000" b="1" dirty="0" err="1"/>
              <a:t>vorbeşte</a:t>
            </a:r>
            <a:r>
              <a:rPr lang="ro-RO" sz="2000" b="1" dirty="0"/>
              <a:t> despre Isus (Ioan 5:39). El este centrul </a:t>
            </a:r>
            <a:r>
              <a:rPr lang="ro-RO" sz="2000" b="1" dirty="0" err="1"/>
              <a:t>şi</a:t>
            </a:r>
            <a:r>
              <a:rPr lang="ro-RO" sz="2000" b="1" dirty="0"/>
              <a:t> fundamentul </a:t>
            </a:r>
            <a:r>
              <a:rPr lang="ro-RO" sz="2000" b="1" dirty="0" err="1"/>
              <a:t>credinţei</a:t>
            </a:r>
            <a:r>
              <a:rPr lang="ro-RO" sz="2000" b="1" dirty="0"/>
              <a:t> noastre (Evrei 12:2). Tot ceea ce ne înconjoară, inclusiv noi </a:t>
            </a:r>
            <a:r>
              <a:rPr lang="ro-RO" sz="2000" b="1" dirty="0" err="1"/>
              <a:t>înşine</a:t>
            </a:r>
            <a:r>
              <a:rPr lang="ro-RO" sz="2000" b="1" dirty="0"/>
              <a:t>, am fost </a:t>
            </a:r>
            <a:r>
              <a:rPr lang="ro-RO" sz="2000" b="1" dirty="0" err="1"/>
              <a:t>creaţi</a:t>
            </a:r>
            <a:r>
              <a:rPr lang="ro-RO" sz="2000" b="1" dirty="0"/>
              <a:t> de El </a:t>
            </a:r>
            <a:r>
              <a:rPr lang="ro-RO" sz="2000" b="1" dirty="0" err="1"/>
              <a:t>şi</a:t>
            </a:r>
            <a:r>
              <a:rPr lang="ro-RO" sz="2000" b="1" dirty="0"/>
              <a:t> în El subzistăm (Coloseni 1:16-18).</a:t>
            </a:r>
          </a:p>
        </p:txBody>
      </p:sp>
    </p:spTree>
    <p:extLst>
      <p:ext uri="{BB962C8B-B14F-4D97-AF65-F5344CB8AC3E}">
        <p14:creationId xmlns:p14="http://schemas.microsoft.com/office/powerpoint/2010/main" xmlns="" val="267116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211206D-31D5-4DFC-9994-826EA66B9525}"/>
              </a:ext>
            </a:extLst>
          </p:cNvPr>
          <p:cNvSpPr txBox="1"/>
          <p:nvPr/>
        </p:nvSpPr>
        <p:spPr>
          <a:xfrm>
            <a:off x="4815840" y="1917919"/>
            <a:ext cx="426719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Osia reprezintă centrul </a:t>
            </a:r>
            <a:r>
              <a:rPr lang="ro-RO" sz="2000" b="1" dirty="0" err="1"/>
              <a:t>roţii</a:t>
            </a:r>
            <a:r>
              <a:rPr lang="ro-RO" sz="2000" b="1" dirty="0"/>
              <a:t> de care se fixează extremitatea axului; </a:t>
            </a:r>
            <a:r>
              <a:rPr lang="ro-RO" sz="2000" b="1" dirty="0" err="1"/>
              <a:t>conţine</a:t>
            </a:r>
            <a:r>
              <a:rPr lang="ro-RO" sz="2000" b="1" dirty="0"/>
              <a:t> </a:t>
            </a:r>
            <a:r>
              <a:rPr lang="ro-RO" sz="2000" b="1" dirty="0" err="1"/>
              <a:t>rulmenţii</a:t>
            </a:r>
            <a:r>
              <a:rPr lang="ro-RO" sz="2000" b="1" dirty="0"/>
              <a:t> </a:t>
            </a:r>
            <a:r>
              <a:rPr lang="ro-RO" sz="2000" b="1" dirty="0" err="1"/>
              <a:t>şi</a:t>
            </a:r>
            <a:r>
              <a:rPr lang="ro-RO" sz="2000" b="1" dirty="0"/>
              <a:t> sistemul de prindere a acesteia. </a:t>
            </a:r>
          </a:p>
          <a:p>
            <a:pPr>
              <a:spcBef>
                <a:spcPts val="600"/>
              </a:spcBef>
            </a:pPr>
            <a:r>
              <a:rPr lang="ro-RO" sz="2000" b="1" dirty="0"/>
              <a:t>Sanctuarul ne ajută să </a:t>
            </a:r>
            <a:r>
              <a:rPr lang="ro-RO" sz="2000" b="1" dirty="0" err="1"/>
              <a:t>înţelegem</a:t>
            </a:r>
            <a:r>
              <a:rPr lang="ro-RO" sz="2000" b="1" dirty="0"/>
              <a:t> mai bine lucrarea lui Isus în favoarea noastră </a:t>
            </a:r>
            <a:r>
              <a:rPr lang="ro-RO" sz="2000" b="1" dirty="0" err="1"/>
              <a:t>şi</a:t>
            </a:r>
            <a:r>
              <a:rPr lang="ro-RO" sz="2000" b="1" dirty="0"/>
              <a:t> ne oferă </a:t>
            </a:r>
            <a:r>
              <a:rPr lang="ro-RO" sz="2000" b="1" dirty="0" err="1"/>
              <a:t>siguranţa</a:t>
            </a:r>
            <a:r>
              <a:rPr lang="ro-RO" sz="2000" b="1" dirty="0"/>
              <a:t> necesară pentru a ne încrede pe deplin în El. </a:t>
            </a:r>
          </a:p>
          <a:p>
            <a:pPr>
              <a:spcBef>
                <a:spcPts val="600"/>
              </a:spcBef>
            </a:pPr>
            <a:r>
              <a:rPr lang="ro-RO" sz="2000" b="1" dirty="0"/>
              <a:t>Acolo </a:t>
            </a:r>
            <a:r>
              <a:rPr lang="ro-RO" sz="2000" b="1" dirty="0" err="1"/>
              <a:t>învăţăm</a:t>
            </a:r>
            <a:r>
              <a:rPr lang="ro-RO" sz="2000" b="1" dirty="0"/>
              <a:t> despre moartea suplinitoare a lui Isus, răscumpărarea prin sângele Său, </a:t>
            </a:r>
            <a:r>
              <a:rPr lang="ro-RO" sz="2000" b="1" dirty="0" err="1"/>
              <a:t>importanţa</a:t>
            </a:r>
            <a:r>
              <a:rPr lang="ro-RO" sz="2000" b="1" dirty="0"/>
              <a:t> Legii, Judecata… Aceasta este ancora fermă, care ne ajută să aplicăm principiile de administrare în </a:t>
            </a:r>
            <a:r>
              <a:rPr lang="ro-RO" sz="2000" b="1" dirty="0" err="1"/>
              <a:t>viaţa</a:t>
            </a:r>
            <a:r>
              <a:rPr lang="ro-RO" sz="2000" b="1" dirty="0"/>
              <a:t> noastră.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9EA5CDBB-9D37-4983-BFB3-2EBD677DE7F3}"/>
              </a:ext>
            </a:extLst>
          </p:cNvPr>
          <p:cNvGrpSpPr/>
          <p:nvPr/>
        </p:nvGrpSpPr>
        <p:grpSpPr>
          <a:xfrm>
            <a:off x="60964" y="-69672"/>
            <a:ext cx="9022072" cy="769441"/>
            <a:chOff x="60964" y="-69672"/>
            <a:chExt cx="9022072" cy="769441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038FF1D0-3FED-40F6-A4B4-48E88E13E6A2}"/>
                </a:ext>
              </a:extLst>
            </p:cNvPr>
            <p:cNvSpPr/>
            <p:nvPr/>
          </p:nvSpPr>
          <p:spPr>
            <a:xfrm>
              <a:off x="748936" y="-69672"/>
              <a:ext cx="76548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o-RO" sz="4400" b="1" spc="30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Osia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09B85ABF-6320-4573-9020-87E9C583F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64" y="77212"/>
              <a:ext cx="618306" cy="61501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7A5613F7-4E03-430B-AC99-8CFF404F3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473019" y="77211"/>
              <a:ext cx="610017" cy="61501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CA5B5B6D-1E2D-45AC-A05C-6CFB1CE96722}"/>
              </a:ext>
            </a:extLst>
          </p:cNvPr>
          <p:cNvSpPr/>
          <p:nvPr/>
        </p:nvSpPr>
        <p:spPr>
          <a:xfrm>
            <a:off x="679487" y="544183"/>
            <a:ext cx="8115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chemeClr val="bg1"/>
                </a:solidFill>
                <a:effectLst>
                  <a:glow rad="127000">
                    <a:srgbClr val="520C61"/>
                  </a:glow>
                </a:effectLst>
                <a:latin typeface="Comic Sans MS" panose="030F0702030302020204" pitchFamily="66" charset="0"/>
              </a:rPr>
              <a:t>„pe care o avem ca o ancoră a sufletului; o nădejde tare </a:t>
            </a:r>
            <a:r>
              <a:rPr lang="ro-RO" b="1" dirty="0" err="1">
                <a:solidFill>
                  <a:schemeClr val="bg1"/>
                </a:solidFill>
                <a:effectLst>
                  <a:glow rad="127000">
                    <a:srgbClr val="520C61"/>
                  </a:glow>
                </a:effectLst>
                <a:latin typeface="Comic Sans MS" panose="030F0702030302020204" pitchFamily="66" charset="0"/>
              </a:rPr>
              <a:t>şi</a:t>
            </a:r>
            <a:r>
              <a:rPr lang="ro-RO" b="1" dirty="0">
                <a:solidFill>
                  <a:schemeClr val="bg1"/>
                </a:solidFill>
                <a:effectLst>
                  <a:glow rad="127000">
                    <a:srgbClr val="520C61"/>
                  </a:glow>
                </a:effectLst>
                <a:latin typeface="Comic Sans MS" panose="030F0702030302020204" pitchFamily="66" charset="0"/>
              </a:rPr>
              <a:t> neclintită, care pătrunde dincolo de perdeaua dinlăuntrul Templului, unde Isus a intrat pentru noi ca înainte mergător, când a fost făcut „Mare Preot în veac, după rânduiala lui Melhisedec.” </a:t>
            </a:r>
            <a:r>
              <a:rPr lang="ro-RO" sz="1600" b="1" dirty="0">
                <a:solidFill>
                  <a:schemeClr val="bg1"/>
                </a:solidFill>
                <a:effectLst>
                  <a:glow rad="127000">
                    <a:srgbClr val="520C61"/>
                  </a:glow>
                </a:effectLst>
                <a:latin typeface="Comic Sans MS" panose="030F0702030302020204" pitchFamily="66" charset="0"/>
              </a:rPr>
              <a:t>(Evrei 6:19-20)</a:t>
            </a:r>
          </a:p>
        </p:txBody>
      </p:sp>
    </p:spTree>
    <p:extLst>
      <p:ext uri="{BB962C8B-B14F-4D97-AF65-F5344CB8AC3E}">
        <p14:creationId xmlns:p14="http://schemas.microsoft.com/office/powerpoint/2010/main" xmlns="" val="330177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454B6702-47CC-47FF-A1FB-71D09C85ABB5}"/>
              </a:ext>
            </a:extLst>
          </p:cNvPr>
          <p:cNvGrpSpPr/>
          <p:nvPr/>
        </p:nvGrpSpPr>
        <p:grpSpPr>
          <a:xfrm>
            <a:off x="60964" y="0"/>
            <a:ext cx="9022072" cy="769441"/>
            <a:chOff x="60964" y="0"/>
            <a:chExt cx="9022072" cy="769441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70E8BA39-495B-4DFA-B9E9-8A3A4356E87C}"/>
                </a:ext>
              </a:extLst>
            </p:cNvPr>
            <p:cNvSpPr/>
            <p:nvPr/>
          </p:nvSpPr>
          <p:spPr>
            <a:xfrm>
              <a:off x="748937" y="0"/>
              <a:ext cx="76374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914400"/>
              <a:r>
                <a:rPr lang="ro-RO" sz="4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SPIȚELE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30CE2D63-5CC5-47AF-8031-4D91C8ACB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64" y="77212"/>
              <a:ext cx="618306" cy="61501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B833EFA5-400F-4049-B875-27A46A65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457524" y="77211"/>
              <a:ext cx="625512" cy="61501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400BC18B-0C02-474C-A56D-F5353EB571C8}"/>
              </a:ext>
            </a:extLst>
          </p:cNvPr>
          <p:cNvSpPr/>
          <p:nvPr/>
        </p:nvSpPr>
        <p:spPr>
          <a:xfrm>
            <a:off x="248196" y="692228"/>
            <a:ext cx="8638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b="1" dirty="0">
                <a:solidFill>
                  <a:srgbClr val="A83810"/>
                </a:solidFill>
                <a:latin typeface="Comic Sans MS" panose="030F0702030302020204" pitchFamily="66" charset="0"/>
              </a:rPr>
              <a:t>„</a:t>
            </a:r>
            <a:r>
              <a:rPr lang="ro-RO" b="1" dirty="0" err="1">
                <a:solidFill>
                  <a:srgbClr val="A83810"/>
                </a:solidFill>
                <a:latin typeface="Comic Sans MS" panose="030F0702030302020204" pitchFamily="66" charset="0"/>
              </a:rPr>
              <a:t>Aşa</a:t>
            </a:r>
            <a:r>
              <a:rPr lang="ro-RO" b="1" dirty="0">
                <a:solidFill>
                  <a:srgbClr val="A83810"/>
                </a:solidFill>
                <a:latin typeface="Comic Sans MS" panose="030F0702030302020204" pitchFamily="66" charset="0"/>
              </a:rPr>
              <a:t> dar, </a:t>
            </a:r>
            <a:r>
              <a:rPr lang="ro-RO" b="1" dirty="0" err="1">
                <a:solidFill>
                  <a:srgbClr val="A83810"/>
                </a:solidFill>
                <a:latin typeface="Comic Sans MS" panose="030F0702030302020204" pitchFamily="66" charset="0"/>
              </a:rPr>
              <a:t>fraţilor</a:t>
            </a:r>
            <a:r>
              <a:rPr lang="ro-RO" b="1" dirty="0">
                <a:solidFill>
                  <a:srgbClr val="A83810"/>
                </a:solidFill>
                <a:latin typeface="Comic Sans MS" panose="030F0702030302020204" pitchFamily="66" charset="0"/>
              </a:rPr>
              <a:t>, </a:t>
            </a:r>
            <a:r>
              <a:rPr lang="ro-RO" b="1" dirty="0" err="1">
                <a:solidFill>
                  <a:srgbClr val="A83810"/>
                </a:solidFill>
                <a:latin typeface="Comic Sans MS" panose="030F0702030302020204" pitchFamily="66" charset="0"/>
              </a:rPr>
              <a:t>rămâneţi</a:t>
            </a:r>
            <a:r>
              <a:rPr lang="ro-RO" b="1" dirty="0">
                <a:solidFill>
                  <a:srgbClr val="A83810"/>
                </a:solidFill>
                <a:latin typeface="Comic Sans MS" panose="030F0702030302020204" pitchFamily="66" charset="0"/>
              </a:rPr>
              <a:t> tari, </a:t>
            </a:r>
            <a:r>
              <a:rPr lang="ro-RO" b="1" dirty="0" err="1">
                <a:solidFill>
                  <a:srgbClr val="A83810"/>
                </a:solidFill>
                <a:latin typeface="Comic Sans MS" panose="030F0702030302020204" pitchFamily="66" charset="0"/>
              </a:rPr>
              <a:t>şi</a:t>
            </a:r>
            <a:r>
              <a:rPr lang="ro-RO" b="1" dirty="0">
                <a:solidFill>
                  <a:srgbClr val="A83810"/>
                </a:solidFill>
                <a:latin typeface="Comic Sans MS" panose="030F0702030302020204" pitchFamily="66" charset="0"/>
              </a:rPr>
              <a:t> </a:t>
            </a:r>
            <a:r>
              <a:rPr lang="ro-RO" b="1" dirty="0" err="1">
                <a:solidFill>
                  <a:srgbClr val="A83810"/>
                </a:solidFill>
                <a:latin typeface="Comic Sans MS" panose="030F0702030302020204" pitchFamily="66" charset="0"/>
              </a:rPr>
              <a:t>ţineţi</a:t>
            </a:r>
            <a:r>
              <a:rPr lang="ro-RO" b="1" dirty="0">
                <a:solidFill>
                  <a:srgbClr val="A83810"/>
                </a:solidFill>
                <a:latin typeface="Comic Sans MS" panose="030F0702030302020204" pitchFamily="66" charset="0"/>
              </a:rPr>
              <a:t> </a:t>
            </a:r>
            <a:r>
              <a:rPr lang="ro-RO" b="1" dirty="0" err="1">
                <a:solidFill>
                  <a:srgbClr val="A83810"/>
                </a:solidFill>
                <a:latin typeface="Comic Sans MS" panose="030F0702030302020204" pitchFamily="66" charset="0"/>
              </a:rPr>
              <a:t>învăţăturile</a:t>
            </a:r>
            <a:r>
              <a:rPr lang="ro-RO" b="1" dirty="0">
                <a:solidFill>
                  <a:srgbClr val="A83810"/>
                </a:solidFill>
                <a:latin typeface="Comic Sans MS" panose="030F0702030302020204" pitchFamily="66" charset="0"/>
              </a:rPr>
              <a:t>, pe care le-</a:t>
            </a:r>
            <a:r>
              <a:rPr lang="ro-RO" b="1" dirty="0" err="1">
                <a:solidFill>
                  <a:srgbClr val="A83810"/>
                </a:solidFill>
                <a:latin typeface="Comic Sans MS" panose="030F0702030302020204" pitchFamily="66" charset="0"/>
              </a:rPr>
              <a:t>aţi</a:t>
            </a:r>
            <a:r>
              <a:rPr lang="ro-RO" b="1" dirty="0">
                <a:solidFill>
                  <a:srgbClr val="A83810"/>
                </a:solidFill>
                <a:latin typeface="Comic Sans MS" panose="030F0702030302020204" pitchFamily="66" charset="0"/>
              </a:rPr>
              <a:t> primit fie prin viu grai, fie prin epistola noastră.” </a:t>
            </a:r>
            <a:r>
              <a:rPr lang="ro-RO" sz="1600" b="1" dirty="0">
                <a:solidFill>
                  <a:srgbClr val="A83810"/>
                </a:solidFill>
                <a:latin typeface="Comic Sans MS" panose="030F0702030302020204" pitchFamily="66" charset="0"/>
              </a:rPr>
              <a:t>(2 Tesaloniceni 2:15)</a:t>
            </a:r>
            <a:endParaRPr lang="ro-RO" b="1" dirty="0">
              <a:solidFill>
                <a:srgbClr val="A8381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A11753F-516A-40C9-B5DF-D0098B46EFAA}"/>
              </a:ext>
            </a:extLst>
          </p:cNvPr>
          <p:cNvSpPr txBox="1"/>
          <p:nvPr/>
        </p:nvSpPr>
        <p:spPr>
          <a:xfrm>
            <a:off x="248196" y="1461669"/>
            <a:ext cx="335715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La fel ca </a:t>
            </a:r>
            <a:r>
              <a:rPr lang="ro-RO" sz="2000" b="1" dirty="0" err="1"/>
              <a:t>spiţele</a:t>
            </a:r>
            <a:r>
              <a:rPr lang="ro-RO" sz="2000" b="1" dirty="0"/>
              <a:t> </a:t>
            </a:r>
            <a:r>
              <a:rPr lang="ro-RO" sz="2000" b="1" dirty="0" err="1"/>
              <a:t>roţii</a:t>
            </a:r>
            <a:r>
              <a:rPr lang="ro-RO" sz="2000" b="1" dirty="0"/>
              <a:t>, doctrinele fundamentale provin din marele adevăr al mântuirii prin </a:t>
            </a:r>
            <a:r>
              <a:rPr lang="ro-RO" sz="2000" b="1" dirty="0" err="1"/>
              <a:t>credinţa</a:t>
            </a:r>
            <a:r>
              <a:rPr lang="ro-RO" sz="2000" b="1" dirty="0"/>
              <a:t> în Isus, </a:t>
            </a:r>
            <a:r>
              <a:rPr lang="ro-RO" sz="2000" b="1" dirty="0" err="1"/>
              <a:t>aşa</a:t>
            </a:r>
            <a:r>
              <a:rPr lang="ro-RO" sz="2000" b="1" dirty="0"/>
              <a:t> cum o </a:t>
            </a:r>
            <a:r>
              <a:rPr lang="ro-RO" sz="2000" b="1" dirty="0" err="1"/>
              <a:t>învăţăm</a:t>
            </a:r>
            <a:r>
              <a:rPr lang="ro-RO" sz="2000" b="1" dirty="0"/>
              <a:t> din Sanctuar. </a:t>
            </a:r>
          </a:p>
          <a:p>
            <a:pPr>
              <a:spcBef>
                <a:spcPts val="600"/>
              </a:spcBef>
            </a:pPr>
            <a:r>
              <a:rPr lang="ro-RO" sz="2000" b="1" dirty="0"/>
              <a:t>Doctrina pe care Pavel ne invită să o </a:t>
            </a:r>
            <a:r>
              <a:rPr lang="ro-RO" sz="2000" b="1" dirty="0" err="1"/>
              <a:t>reţinem</a:t>
            </a:r>
            <a:r>
              <a:rPr lang="ro-RO" sz="2000" b="1" dirty="0"/>
              <a:t> </a:t>
            </a:r>
            <a:r>
              <a:rPr lang="ro-RO" sz="2000" b="1" dirty="0" err="1"/>
              <a:t>şi</a:t>
            </a:r>
            <a:r>
              <a:rPr lang="ro-RO" sz="2000" b="1" dirty="0"/>
              <a:t> să o trăim este fixată în Adevăr, adică în Isus Hristos </a:t>
            </a:r>
            <a:r>
              <a:rPr lang="ro-RO" sz="2000" b="1" dirty="0" err="1"/>
              <a:t>însuşi</a:t>
            </a:r>
            <a:r>
              <a:rPr lang="ro-RO" sz="2000" b="1" dirty="0"/>
              <a:t> (Ioan 14:6) </a:t>
            </a:r>
            <a:r>
              <a:rPr lang="ro-RO" sz="2000" b="1" dirty="0" err="1"/>
              <a:t>şi</a:t>
            </a:r>
            <a:r>
              <a:rPr lang="ro-RO" sz="2000" b="1" dirty="0"/>
              <a:t> în Biblie (Ioan 17:17).</a:t>
            </a:r>
          </a:p>
          <a:p>
            <a:pPr>
              <a:spcBef>
                <a:spcPts val="600"/>
              </a:spcBef>
            </a:pPr>
            <a:r>
              <a:rPr lang="ro-RO" sz="2000" b="1" dirty="0"/>
              <a:t>Ca administratori </a:t>
            </a:r>
            <a:r>
              <a:rPr lang="ro-RO" sz="2000" b="1" dirty="0" err="1"/>
              <a:t>credincioşi</a:t>
            </a:r>
            <a:r>
              <a:rPr lang="ro-RO" sz="2000" b="1" dirty="0"/>
              <a:t>, este datoria noastră să trăim în conformitate cu „doctrina sănătoasă” (</a:t>
            </a:r>
            <a:r>
              <a:rPr lang="ro-RO" sz="2000" b="1" dirty="0" err="1"/>
              <a:t>Tit</a:t>
            </a:r>
            <a:r>
              <a:rPr lang="ro-RO" sz="2000" b="1" dirty="0"/>
              <a:t> 2:1 </a:t>
            </a:r>
            <a:r>
              <a:rPr lang="ro-RO" sz="2000" b="1" dirty="0" err="1"/>
              <a:t>BTF</a:t>
            </a:r>
            <a:r>
              <a:rPr lang="ro-RO" sz="2000" b="1" dirty="0"/>
              <a:t>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8BAB5A8-F271-445B-8E27-786BAB5CC5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62102" y="1545364"/>
            <a:ext cx="2168436" cy="1081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C57A49F-7030-4818-A3B3-1342091020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01685" y="1545364"/>
            <a:ext cx="1522384" cy="1654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B0112B5-D7EB-4B0E-A927-2180F8D008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72087" y="1545364"/>
            <a:ext cx="1309574" cy="1779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B29FC09-9BF4-4303-B7DE-8595AD6954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62101" y="2760617"/>
            <a:ext cx="1545483" cy="2090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8A27C31-3791-4FC5-9D72-3007C05C1F3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55465" y="3270661"/>
            <a:ext cx="1874425" cy="1580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966FC627-DB34-4ED6-ADDB-17F05B7103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62101" y="4984917"/>
            <a:ext cx="1527674" cy="1549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DBD3E823-F594-43D7-9791-93B44E4528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66335" y="3401399"/>
            <a:ext cx="1572435" cy="1548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C99DEBC0-F03B-4FAB-84B8-579857586B3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74073" y="4984917"/>
            <a:ext cx="1302222" cy="1784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CB4AF58-62FF-4F74-AD71-3D88AD32EDA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1035" y="5032003"/>
            <a:ext cx="1650272" cy="1690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0EC6B02E-4AB2-4E79-94C6-3D39C9332CB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12313" y="2755655"/>
            <a:ext cx="474936" cy="436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7994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093C9F88-5129-40BE-AC17-43F29FBFFF09}"/>
              </a:ext>
            </a:extLst>
          </p:cNvPr>
          <p:cNvGrpSpPr/>
          <p:nvPr/>
        </p:nvGrpSpPr>
        <p:grpSpPr>
          <a:xfrm>
            <a:off x="60964" y="-87090"/>
            <a:ext cx="9022072" cy="923330"/>
            <a:chOff x="60964" y="-87090"/>
            <a:chExt cx="9022072" cy="923330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E43D526B-A496-4577-A44D-719DB8C3FEBA}"/>
                </a:ext>
              </a:extLst>
            </p:cNvPr>
            <p:cNvSpPr/>
            <p:nvPr/>
          </p:nvSpPr>
          <p:spPr>
            <a:xfrm>
              <a:off x="748936" y="-87090"/>
              <a:ext cx="7646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o-RO" sz="5400" b="1" spc="300" dirty="0">
                  <a:ln w="17780" cmpd="sng">
                    <a:solidFill>
                      <a:srgbClr val="6C5F8B"/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rgbClr val="F1CAB5"/>
                      </a:gs>
                      <a:gs pos="90000">
                        <a:srgbClr val="E8A784"/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58000"/>
                      </a:srgbClr>
                    </a:outerShdw>
                  </a:effectLst>
                </a:rPr>
                <a:t>JANTA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196E4BC9-11F6-40C9-8D2D-C88D6C6AC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64" y="77212"/>
              <a:ext cx="618306" cy="61501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84F8C1F2-93B9-40F3-86E0-09F40372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464144" y="77212"/>
              <a:ext cx="618892" cy="6156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CAE98E4-10DF-46A1-A0F2-D8C7D38A419C}"/>
              </a:ext>
            </a:extLst>
          </p:cNvPr>
          <p:cNvSpPr/>
          <p:nvPr/>
        </p:nvSpPr>
        <p:spPr>
          <a:xfrm>
            <a:off x="2190206" y="776553"/>
            <a:ext cx="6662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595535"/>
                </a:solidFill>
                <a:latin typeface="Comic Sans MS" panose="030F0702030302020204" pitchFamily="66" charset="0"/>
              </a:rPr>
              <a:t>„Aici este răbdarea </a:t>
            </a:r>
            <a:r>
              <a:rPr lang="ro-RO" b="1" dirty="0" err="1">
                <a:solidFill>
                  <a:srgbClr val="595535"/>
                </a:solidFill>
                <a:latin typeface="Comic Sans MS" panose="030F0702030302020204" pitchFamily="66" charset="0"/>
              </a:rPr>
              <a:t>sfinţilor</a:t>
            </a:r>
            <a:r>
              <a:rPr lang="ro-RO" b="1" dirty="0">
                <a:solidFill>
                  <a:srgbClr val="595535"/>
                </a:solidFill>
                <a:latin typeface="Comic Sans MS" panose="030F0702030302020204" pitchFamily="66" charset="0"/>
              </a:rPr>
              <a:t>, care păzesc poruncile lui Dumnezeu </a:t>
            </a:r>
            <a:r>
              <a:rPr lang="ro-RO" b="1" dirty="0" err="1">
                <a:solidFill>
                  <a:srgbClr val="595535"/>
                </a:solidFill>
                <a:latin typeface="Comic Sans MS" panose="030F0702030302020204" pitchFamily="66" charset="0"/>
              </a:rPr>
              <a:t>şi</a:t>
            </a:r>
            <a:r>
              <a:rPr lang="ro-RO" b="1" dirty="0">
                <a:solidFill>
                  <a:srgbClr val="595535"/>
                </a:solidFill>
                <a:latin typeface="Comic Sans MS" panose="030F0702030302020204" pitchFamily="66" charset="0"/>
              </a:rPr>
              <a:t> </a:t>
            </a:r>
            <a:r>
              <a:rPr lang="ro-RO" b="1" dirty="0" err="1">
                <a:solidFill>
                  <a:srgbClr val="595535"/>
                </a:solidFill>
                <a:latin typeface="Comic Sans MS" panose="030F0702030302020204" pitchFamily="66" charset="0"/>
              </a:rPr>
              <a:t>credinţa</a:t>
            </a:r>
            <a:r>
              <a:rPr lang="ro-RO" b="1" dirty="0">
                <a:solidFill>
                  <a:srgbClr val="595535"/>
                </a:solidFill>
                <a:latin typeface="Comic Sans MS" panose="030F0702030302020204" pitchFamily="66" charset="0"/>
              </a:rPr>
              <a:t> lui Isus.” </a:t>
            </a:r>
            <a:r>
              <a:rPr lang="ro-RO" sz="1600" b="1" dirty="0">
                <a:solidFill>
                  <a:srgbClr val="595535"/>
                </a:solidFill>
                <a:latin typeface="Comic Sans MS" panose="030F0702030302020204" pitchFamily="66" charset="0"/>
              </a:rPr>
              <a:t>(Apocalipsa 14:12)</a:t>
            </a:r>
            <a:endParaRPr lang="ro-RO" b="1" dirty="0">
              <a:solidFill>
                <a:srgbClr val="595535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D43A4B9-8112-4052-A0ED-B37B7267D72C}"/>
              </a:ext>
            </a:extLst>
          </p:cNvPr>
          <p:cNvSpPr txBox="1"/>
          <p:nvPr/>
        </p:nvSpPr>
        <p:spPr>
          <a:xfrm>
            <a:off x="4271555" y="1561259"/>
            <a:ext cx="45807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 err="1"/>
              <a:t>Sprijiniţi</a:t>
            </a:r>
            <a:r>
              <a:rPr lang="ro-RO" sz="2000" b="1" dirty="0"/>
              <a:t> pe Isus </a:t>
            </a:r>
            <a:r>
              <a:rPr lang="ro-RO" sz="2000" b="1" dirty="0" err="1"/>
              <a:t>şi</a:t>
            </a:r>
            <a:r>
              <a:rPr lang="ro-RO" sz="2000" b="1" dirty="0"/>
              <a:t> cu o puternică bază doctrinară, membrii bisericii </a:t>
            </a:r>
            <a:r>
              <a:rPr lang="ro-RO" sz="2000" b="1" dirty="0" err="1"/>
              <a:t>rămăşiţei</a:t>
            </a:r>
            <a:r>
              <a:rPr lang="ro-RO" sz="2000" b="1" dirty="0"/>
              <a:t> (Apocalipsa 12:17) au un mesaj special de proclamat pentru această lume (Apocalipsa 14:6-11).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xmlns="" id="{7A4024FA-0A0C-4F02-B307-B54693F64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963384963"/>
              </p:ext>
            </p:extLst>
          </p:nvPr>
        </p:nvGraphicFramePr>
        <p:xfrm>
          <a:off x="4293324" y="3030583"/>
          <a:ext cx="4789711" cy="3837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45F544-AA3A-46B8-8AA6-93E85B963F2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0629" y="1518681"/>
            <a:ext cx="3892731" cy="5191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7619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D61FB9C-A844-4644-A53A-B653F67435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>
                                            <p:graphicEl>
                                              <a:dgm id="{1D61FB9C-A844-4644-A53A-B653F67435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D4D3E70-0AA6-4D9E-80BB-BF9001B37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>
                                            <p:graphicEl>
                                              <a:dgm id="{6D4D3E70-0AA6-4D9E-80BB-BF9001B374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8759A5B-F962-48AA-AE0D-3188EA8D3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>
                                            <p:graphicEl>
                                              <a:dgm id="{B8759A5B-F962-48AA-AE0D-3188EA8D3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2814932-DC2E-4C8E-9167-0BADF29C9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>
                                            <p:graphicEl>
                                              <a:dgm id="{C2814932-DC2E-4C8E-9167-0BADF29C94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F2F3519-35AF-4A00-892E-81A41E6F6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>
                                            <p:graphicEl>
                                              <a:dgm id="{EF2F3519-35AF-4A00-892E-81A41E6F6D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FCAA35E-A436-431F-8421-8B4636B623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>
                                            <p:graphicEl>
                                              <a:dgm id="{CFCAA35E-A436-431F-8421-8B4636B623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8DA753D-B08C-4E56-AB60-311BDD4D1B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>
                                            <p:graphicEl>
                                              <a:dgm id="{F8DA753D-B08C-4E56-AB60-311BDD4D1B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Graphic spid="1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B6563AB5-D26A-44FC-9B6A-5FDA0222816D}"/>
              </a:ext>
            </a:extLst>
          </p:cNvPr>
          <p:cNvGrpSpPr/>
          <p:nvPr/>
        </p:nvGrpSpPr>
        <p:grpSpPr>
          <a:xfrm>
            <a:off x="60964" y="0"/>
            <a:ext cx="9022072" cy="769441"/>
            <a:chOff x="60964" y="0"/>
            <a:chExt cx="9022072" cy="769441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EFEC2892-06C0-499F-BCFE-2F410C3BCD33}"/>
                </a:ext>
              </a:extLst>
            </p:cNvPr>
            <p:cNvSpPr/>
            <p:nvPr/>
          </p:nvSpPr>
          <p:spPr>
            <a:xfrm>
              <a:off x="748936" y="0"/>
              <a:ext cx="7646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ro-RO" sz="4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BANDA DE FIER 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D2048099-0C52-4A4D-8DE3-962470117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64" y="77212"/>
              <a:ext cx="618306" cy="61501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370B5068-79B3-496E-A5CD-2317A69B2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464144" y="76629"/>
              <a:ext cx="618892" cy="6156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C9F0F4B6-CC7F-4FBC-ABBB-C02E68C107F6}"/>
              </a:ext>
            </a:extLst>
          </p:cNvPr>
          <p:cNvSpPr/>
          <p:nvPr/>
        </p:nvSpPr>
        <p:spPr>
          <a:xfrm>
            <a:off x="1271451" y="666102"/>
            <a:ext cx="7123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864300"/>
                </a:solidFill>
                <a:latin typeface="Comic Sans MS" panose="030F0702030302020204" pitchFamily="66" charset="0"/>
              </a:rPr>
              <a:t>„Ci, după cum Cel ce v-a chemat este sfânt, </a:t>
            </a:r>
            <a:r>
              <a:rPr lang="ro-RO" b="1" dirty="0" err="1">
                <a:solidFill>
                  <a:srgbClr val="864300"/>
                </a:solidFill>
                <a:latin typeface="Comic Sans MS" panose="030F0702030302020204" pitchFamily="66" charset="0"/>
              </a:rPr>
              <a:t>fiţi</a:t>
            </a:r>
            <a:r>
              <a:rPr lang="ro-RO" b="1" dirty="0">
                <a:solidFill>
                  <a:srgbClr val="864300"/>
                </a:solidFill>
                <a:latin typeface="Comic Sans MS" panose="030F0702030302020204" pitchFamily="66" charset="0"/>
              </a:rPr>
              <a:t> </a:t>
            </a:r>
            <a:r>
              <a:rPr lang="ro-RO" b="1" dirty="0" err="1">
                <a:solidFill>
                  <a:srgbClr val="864300"/>
                </a:solidFill>
                <a:latin typeface="Comic Sans MS" panose="030F0702030302020204" pitchFamily="66" charset="0"/>
              </a:rPr>
              <a:t>şi</a:t>
            </a:r>
            <a:r>
              <a:rPr lang="ro-RO" b="1" dirty="0">
                <a:solidFill>
                  <a:srgbClr val="864300"/>
                </a:solidFill>
                <a:latin typeface="Comic Sans MS" panose="030F0702030302020204" pitchFamily="66" charset="0"/>
              </a:rPr>
              <a:t> voi </a:t>
            </a:r>
            <a:r>
              <a:rPr lang="ro-RO" b="1" dirty="0" err="1">
                <a:solidFill>
                  <a:srgbClr val="864300"/>
                </a:solidFill>
                <a:latin typeface="Comic Sans MS" panose="030F0702030302020204" pitchFamily="66" charset="0"/>
              </a:rPr>
              <a:t>sfinţi</a:t>
            </a:r>
            <a:r>
              <a:rPr lang="ro-RO" b="1" dirty="0">
                <a:solidFill>
                  <a:srgbClr val="864300"/>
                </a:solidFill>
                <a:latin typeface="Comic Sans MS" panose="030F0702030302020204" pitchFamily="66" charset="0"/>
              </a:rPr>
              <a:t> în toată purtarea voastră” </a:t>
            </a:r>
            <a:r>
              <a:rPr lang="ro-RO" sz="1600" b="1" dirty="0">
                <a:solidFill>
                  <a:srgbClr val="864300"/>
                </a:solidFill>
                <a:latin typeface="Comic Sans MS" panose="030F0702030302020204" pitchFamily="66" charset="0"/>
              </a:rPr>
              <a:t>(1 Petru 1:15)</a:t>
            </a:r>
            <a:endParaRPr lang="ro-RO" b="1" dirty="0">
              <a:solidFill>
                <a:srgbClr val="8643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A9D2C14C-3266-449C-9636-502FDDC8612F}"/>
              </a:ext>
            </a:extLst>
          </p:cNvPr>
          <p:cNvSpPr txBox="1"/>
          <p:nvPr/>
        </p:nvSpPr>
        <p:spPr>
          <a:xfrm>
            <a:off x="261264" y="1270080"/>
            <a:ext cx="507176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Românii au descoperit că </a:t>
            </a:r>
            <a:r>
              <a:rPr lang="ro-RO" sz="2000" b="1" dirty="0" err="1"/>
              <a:t>jenţile</a:t>
            </a:r>
            <a:r>
              <a:rPr lang="ro-RO" sz="2000" b="1" dirty="0"/>
              <a:t> de lemn se distrugeau foarte repede la contactul cu solul. </a:t>
            </a:r>
            <a:r>
              <a:rPr lang="ro-RO" sz="2000" b="1" dirty="0" err="1"/>
              <a:t>Aşadar</a:t>
            </a:r>
            <a:r>
              <a:rPr lang="ro-RO" sz="2000" b="1" dirty="0"/>
              <a:t>, au amplasat o bandă de fier pe exterior pentru a le proteja </a:t>
            </a:r>
            <a:r>
              <a:rPr lang="ro-RO" sz="2000" b="1" dirty="0" err="1"/>
              <a:t>şi</a:t>
            </a:r>
            <a:r>
              <a:rPr lang="ro-RO" sz="2000" b="1" dirty="0"/>
              <a:t> a face mai eficientă </a:t>
            </a:r>
            <a:r>
              <a:rPr lang="ro-RO" sz="2000" b="1" dirty="0" err="1"/>
              <a:t>întrebuinţarea</a:t>
            </a:r>
            <a:r>
              <a:rPr lang="ro-RO" sz="2000" b="1" dirty="0"/>
              <a:t> </a:t>
            </a:r>
            <a:r>
              <a:rPr lang="ro-RO" sz="2000" b="1" dirty="0" err="1"/>
              <a:t>roţii</a:t>
            </a:r>
            <a:r>
              <a:rPr lang="ro-RO" sz="2000" b="1" dirty="0"/>
              <a:t>. </a:t>
            </a:r>
          </a:p>
          <a:p>
            <a:pPr>
              <a:spcBef>
                <a:spcPts val="600"/>
              </a:spcBef>
            </a:pPr>
            <a:r>
              <a:rPr lang="ro-RO" sz="2000" b="1" dirty="0"/>
              <a:t>Cum am văzut, mesajul pe care trebuie să îl proclamăm este un mesaj de judecată. Acest mesaj nu este primit cu </a:t>
            </a:r>
            <a:r>
              <a:rPr lang="ro-RO" sz="2000" b="1" dirty="0" err="1"/>
              <a:t>uşurinţă</a:t>
            </a:r>
            <a:r>
              <a:rPr lang="ro-RO" sz="2000" b="1" dirty="0"/>
              <a:t>. </a:t>
            </a:r>
          </a:p>
        </p:txBody>
      </p:sp>
      <p:pic>
        <p:nvPicPr>
          <p:cNvPr id="1026" name="Picture 2" descr="https://i2.wp.com/overcomingpornography.org/bc/content/op/content/OP/individual/young-women-reflection-of-christ.jpg">
            <a:extLst>
              <a:ext uri="{FF2B5EF4-FFF2-40B4-BE49-F238E27FC236}">
                <a16:creationId xmlns:a16="http://schemas.microsoft.com/office/drawing/2014/main" xmlns="" id="{79569F62-F33A-4C63-AA23-700A0EC16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4440" y="3899347"/>
            <a:ext cx="4237953" cy="28253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E935A53-D92D-48A7-B1F1-2811E74A107C}"/>
              </a:ext>
            </a:extLst>
          </p:cNvPr>
          <p:cNvSpPr/>
          <p:nvPr/>
        </p:nvSpPr>
        <p:spPr>
          <a:xfrm>
            <a:off x="4526896" y="4834328"/>
            <a:ext cx="4572000" cy="20159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300"/>
              </a:lnSpc>
              <a:spcBef>
                <a:spcPts val="600"/>
              </a:spcBef>
            </a:pPr>
            <a:r>
              <a:rPr lang="ro-RO" sz="2000" b="1" dirty="0"/>
              <a:t>Banda simbolizează </a:t>
            </a:r>
            <a:r>
              <a:rPr lang="ro-RO" sz="2000" b="1" dirty="0" err="1"/>
              <a:t>sfinţenia</a:t>
            </a:r>
            <a:r>
              <a:rPr lang="ro-RO" sz="2000" b="1" dirty="0"/>
              <a:t> administratorilor </a:t>
            </a:r>
            <a:r>
              <a:rPr lang="ro-RO" sz="2000" b="1" dirty="0" err="1"/>
              <a:t>însărcinaţi</a:t>
            </a:r>
            <a:r>
              <a:rPr lang="ro-RO" sz="2000" b="1" dirty="0"/>
              <a:t> să ducă lumii acest ultim mesaj al lui Dumnezeu.</a:t>
            </a:r>
          </a:p>
          <a:p>
            <a:pPr>
              <a:lnSpc>
                <a:spcPts val="2300"/>
              </a:lnSpc>
              <a:spcBef>
                <a:spcPts val="600"/>
              </a:spcBef>
            </a:pPr>
            <a:r>
              <a:rPr lang="ro-RO" sz="2000" b="1" dirty="0"/>
              <a:t>Înainte de a apleca urechea la mesajul nostru, oamenii trebuie să vadă </a:t>
            </a:r>
            <a:r>
              <a:rPr lang="ro-RO" sz="2000" b="1" dirty="0" err="1"/>
              <a:t>bărbaţi</a:t>
            </a:r>
            <a:r>
              <a:rPr lang="ro-RO" sz="2000" b="1" dirty="0"/>
              <a:t> </a:t>
            </a:r>
            <a:r>
              <a:rPr lang="ro-RO" sz="2000" b="1" dirty="0" err="1"/>
              <a:t>şi</a:t>
            </a:r>
            <a:r>
              <a:rPr lang="ro-RO" sz="2000" b="1" dirty="0"/>
              <a:t> femei care trăiesc </a:t>
            </a:r>
            <a:r>
              <a:rPr lang="ro-RO" sz="2000" b="1" dirty="0" err="1"/>
              <a:t>aşa</a:t>
            </a:r>
            <a:r>
              <a:rPr lang="ro-RO" sz="2000" b="1" dirty="0"/>
              <a:t> cum Hristos a trăit.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8C053791-A8B1-4ACE-A043-585DCBC4C1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5315609" y="1111185"/>
            <a:ext cx="3989687" cy="399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96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2AC5CF6-193C-41D3-ABF6-470CE479E6AD}"/>
              </a:ext>
            </a:extLst>
          </p:cNvPr>
          <p:cNvSpPr/>
          <p:nvPr/>
        </p:nvSpPr>
        <p:spPr>
          <a:xfrm>
            <a:off x="740229" y="933257"/>
            <a:ext cx="78115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spcBef>
                <a:spcPts val="600"/>
              </a:spcBef>
            </a:pPr>
            <a:r>
              <a:rPr lang="ro-RO" sz="2400" dirty="0">
                <a:latin typeface="Arial Black" panose="020B0A04020102020204" pitchFamily="34" charset="0"/>
              </a:rPr>
              <a:t>„Peste fiecare credincios al adevărului prezent cade responsabilitatea de a lucra pentru cei </a:t>
            </a:r>
            <a:r>
              <a:rPr lang="ro-RO" sz="2400" dirty="0" err="1">
                <a:latin typeface="Arial Black" panose="020B0A04020102020204" pitchFamily="34" charset="0"/>
              </a:rPr>
              <a:t>păcătoşi</a:t>
            </a:r>
            <a:r>
              <a:rPr lang="ro-RO" sz="2400" dirty="0">
                <a:latin typeface="Arial Black" panose="020B0A04020102020204" pitchFamily="34" charset="0"/>
              </a:rPr>
              <a:t>. Dumnezeu le indică lucrarea lor specială: proclamarea mesajului îngerului al treilea. Trebuie să demonstreze </a:t>
            </a:r>
            <a:r>
              <a:rPr lang="ro-RO" sz="2400" dirty="0" err="1">
                <a:latin typeface="Arial Black" panose="020B0A04020102020204" pitchFamily="34" charset="0"/>
              </a:rPr>
              <a:t>recunoştinţa</a:t>
            </a:r>
            <a:r>
              <a:rPr lang="ro-RO" sz="2400" dirty="0">
                <a:latin typeface="Arial Black" panose="020B0A04020102020204" pitchFamily="34" charset="0"/>
              </a:rPr>
              <a:t> pentru marele dar al lui Dumnezeu</a:t>
            </a:r>
            <a:r>
              <a:rPr lang="es-ES" sz="2400" dirty="0">
                <a:latin typeface="Arial Black" panose="020B0A04020102020204" pitchFamily="34" charset="0"/>
              </a:rPr>
              <a:t>,</a:t>
            </a:r>
            <a:r>
              <a:rPr lang="ro-RO" sz="2400" dirty="0">
                <a:latin typeface="Arial Black" panose="020B0A04020102020204" pitchFamily="34" charset="0"/>
              </a:rPr>
              <a:t> </a:t>
            </a:r>
            <a:r>
              <a:rPr lang="ro-RO" sz="2400" dirty="0" err="1">
                <a:latin typeface="Arial Black" panose="020B0A04020102020204" pitchFamily="34" charset="0"/>
              </a:rPr>
              <a:t>consacrându-şi</a:t>
            </a:r>
            <a:r>
              <a:rPr lang="ro-RO" sz="2400" dirty="0">
                <a:latin typeface="Arial Black" panose="020B0A04020102020204" pitchFamily="34" charset="0"/>
              </a:rPr>
              <a:t> </a:t>
            </a:r>
            <a:r>
              <a:rPr lang="ro-RO" sz="2400" dirty="0" err="1">
                <a:latin typeface="Arial Black" panose="020B0A04020102020204" pitchFamily="34" charset="0"/>
              </a:rPr>
              <a:t>viaţa</a:t>
            </a:r>
            <a:r>
              <a:rPr lang="ro-RO" sz="2400" dirty="0">
                <a:latin typeface="Arial Black" panose="020B0A04020102020204" pitchFamily="34" charset="0"/>
              </a:rPr>
              <a:t> lucrării pentru care Hristos </a:t>
            </a:r>
            <a:r>
              <a:rPr lang="ro-RO" sz="2400" dirty="0" err="1">
                <a:latin typeface="Arial Black" panose="020B0A04020102020204" pitchFamily="34" charset="0"/>
              </a:rPr>
              <a:t>şi</a:t>
            </a:r>
            <a:r>
              <a:rPr lang="ro-RO" sz="2400" dirty="0">
                <a:latin typeface="Arial Black" panose="020B0A04020102020204" pitchFamily="34" charset="0"/>
              </a:rPr>
              <a:t>-a dat </a:t>
            </a:r>
            <a:r>
              <a:rPr lang="ro-RO" sz="2400" dirty="0" err="1">
                <a:latin typeface="Arial Black" panose="020B0A04020102020204" pitchFamily="34" charset="0"/>
              </a:rPr>
              <a:t>viaţa</a:t>
            </a:r>
            <a:r>
              <a:rPr lang="ro-RO" sz="2400" dirty="0">
                <a:latin typeface="Arial Black" panose="020B0A04020102020204" pitchFamily="34" charset="0"/>
              </a:rPr>
              <a:t>. Trebuie să fie administratori ai harului lui Dumnezeu, </a:t>
            </a:r>
            <a:r>
              <a:rPr lang="ro-RO" sz="2400" dirty="0" err="1">
                <a:latin typeface="Arial Black" panose="020B0A04020102020204" pitchFamily="34" charset="0"/>
              </a:rPr>
              <a:t>împărţind</a:t>
            </a:r>
            <a:r>
              <a:rPr lang="ro-RO" sz="2400" dirty="0">
                <a:latin typeface="Arial Black" panose="020B0A04020102020204" pitchFamily="34" charset="0"/>
              </a:rPr>
              <a:t> altora binecuvântările care le-au fost </a:t>
            </a:r>
            <a:r>
              <a:rPr lang="ro-RO" sz="2400" dirty="0" err="1">
                <a:latin typeface="Arial Black" panose="020B0A04020102020204" pitchFamily="34" charset="0"/>
              </a:rPr>
              <a:t>încredinţate</a:t>
            </a:r>
            <a:r>
              <a:rPr lang="ro-RO" sz="2400" dirty="0">
                <a:latin typeface="Arial Black" panose="020B0A04020102020204" pitchFamily="34" charset="0"/>
              </a:rPr>
              <a:t>. 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1022776-D92C-40D1-9707-4D64AF3A5C3E}"/>
              </a:ext>
            </a:extLst>
          </p:cNvPr>
          <p:cNvSpPr txBox="1"/>
          <p:nvPr/>
        </p:nvSpPr>
        <p:spPr>
          <a:xfrm>
            <a:off x="5014947" y="4894050"/>
            <a:ext cx="370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 dirty="0"/>
              <a:t>E.G.W. (</a:t>
            </a:r>
            <a:r>
              <a:rPr lang="ro-RO" b="1" dirty="0"/>
              <a:t>Ridică-</a:t>
            </a:r>
            <a:r>
              <a:rPr lang="ro-RO" b="1" dirty="0" err="1"/>
              <a:t>ţi</a:t>
            </a:r>
            <a:r>
              <a:rPr lang="ro-RO" b="1" dirty="0"/>
              <a:t> ochii,</a:t>
            </a:r>
            <a:r>
              <a:rPr lang="es-ES" b="1" dirty="0"/>
              <a:t> 31 de</a:t>
            </a:r>
            <a:r>
              <a:rPr lang="ro-RO" b="1" dirty="0"/>
              <a:t>cembrie</a:t>
            </a:r>
            <a:r>
              <a:rPr lang="es-E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78881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</TotalTime>
  <Words>754</Words>
  <Application>Microsoft Office PowerPoint</Application>
  <PresentationFormat>Expunere pe ecran (4:3)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Comic Sans MS</vt:lpstr>
      <vt:lpstr>Arial Black</vt:lpstr>
      <vt:lpstr>Calibri Light</vt:lpstr>
      <vt:lpstr>Tema de Office</vt:lpstr>
      <vt:lpstr>Diapozitivul 1</vt:lpstr>
      <vt:lpstr>Diapozitivul 2</vt:lpstr>
      <vt:lpstr>Diapozitivul 3</vt:lpstr>
      <vt:lpstr>Diapozitivul 4</vt:lpstr>
      <vt:lpstr>Diapozitivul 5</vt:lpstr>
      <vt:lpstr>Diapozitivul 6</vt:lpstr>
      <vt:lpstr>Diapozitivul 7</vt:lpstr>
      <vt:lpstr>Diapozitivul 8</vt:lpstr>
      <vt:lpstr>Diapozitivul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Studiul 10 - Administrarea crestina a vietii si sfintirea</dc:title>
  <dc:subject>Studiu Biblic, Trim. I, 2018 – Principii de administrare crestina a vietii</dc:subject>
  <dc:creator>Sergio Fustero Carreras</dc:creator>
  <cp:keywords>http://www.fustero.net/es/index_ro.php</cp:keywords>
  <cp:lastModifiedBy>Administrator</cp:lastModifiedBy>
  <cp:revision>90</cp:revision>
  <dcterms:created xsi:type="dcterms:W3CDTF">2018-02-25T07:32:10Z</dcterms:created>
  <dcterms:modified xsi:type="dcterms:W3CDTF">2018-03-05T11:22:22Z</dcterms:modified>
</cp:coreProperties>
</file>