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9EF95"/>
    <a:srgbClr val="408313"/>
    <a:srgbClr val="D66613"/>
    <a:srgbClr val="326500"/>
    <a:srgbClr val="97D78D"/>
    <a:srgbClr val="FFD96E"/>
    <a:srgbClr val="485C02"/>
    <a:srgbClr val="FFFF99"/>
    <a:srgbClr val="1943E5"/>
    <a:srgbClr val="B163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601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33611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77464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2467-E1F3-4203-9371-6FD212FF110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0299-CCD0-420E-8016-956C0B58C3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008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61354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64634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1516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11923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42284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75161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29781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7992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FB46-3E32-4814-A8BA-636C071CE2E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369F-DC69-43DB-BBF0-CE1253C6F6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82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2467-E1F3-4203-9371-6FD212FF1109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0299-CCD0-420E-8016-956C0B58C3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58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0672EDD-0F65-41FD-B727-D1FD7BEA3D8F}"/>
              </a:ext>
            </a:extLst>
          </p:cNvPr>
          <p:cNvSpPr txBox="1"/>
          <p:nvPr/>
        </p:nvSpPr>
        <p:spPr>
          <a:xfrm>
            <a:off x="613955" y="8706"/>
            <a:ext cx="7916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CARTEA GENEZA </a:t>
            </a:r>
            <a:r>
              <a:rPr lang="ro-RO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ro-RO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FACEREA LUMII (I)</a:t>
            </a:r>
            <a:endParaRPr lang="ro-RO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119A8CF-B858-4100-A791-89DC91F5A058}"/>
              </a:ext>
            </a:extLst>
          </p:cNvPr>
          <p:cNvSpPr txBox="1"/>
          <p:nvPr/>
        </p:nvSpPr>
        <p:spPr>
          <a:xfrm>
            <a:off x="7863838" y="4213367"/>
            <a:ext cx="1236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b="1" dirty="0" smtClean="0">
                <a:solidFill>
                  <a:srgbClr val="86E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8, pentru 23 Mai 2020</a:t>
            </a:r>
            <a:endParaRPr lang="ro-RO" sz="2000" b="1" dirty="0">
              <a:solidFill>
                <a:srgbClr val="86E1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708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21685C-E8C0-4674-A632-D9C5F3E183DA}"/>
              </a:ext>
            </a:extLst>
          </p:cNvPr>
          <p:cNvSpPr/>
          <p:nvPr/>
        </p:nvSpPr>
        <p:spPr>
          <a:xfrm>
            <a:off x="1483226" y="708164"/>
            <a:ext cx="76025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 smtClean="0">
                <a:latin typeface="Comic Sans MS" pitchFamily="66" charset="0"/>
              </a:rPr>
              <a:t>„[…] cu câtă seninătate este, din timp în timp, crescută sau micşorată perioada de dezvoltare a pământului cu milioane de ani şi cum teoriile înaintate de diferiţi oameni de ştiinţă vin în conflict unele cu altele — dacă ţinem seama de toate acestea, vom consimţi noi, pentru privilegiul de a urmări descinderea noastră din germeni, moluşte şi maimuţe, să respingem acea declaraţie a Sfintei Scripturi, atât de măreaţă în simplitatea ei: „Dumnezeu a făcut pe om după chipul Său, l-a făcut după chipul lui Dumnezeu”?</a:t>
            </a:r>
          </a:p>
          <a:p>
            <a:r>
              <a:rPr lang="ro-RO" sz="2400" b="1" dirty="0" smtClean="0">
                <a:latin typeface="Comic Sans MS" pitchFamily="66" charset="0"/>
              </a:rPr>
              <a:t>Înţelese în mod corect, atât descoperirile ştiinţei, cât şi experienţele vieţii sunt în armonie cu mărturia Scripturii în ce priveşte lucrarea neîncetată a lui Dumnezeu în natură.”</a:t>
            </a:r>
            <a:endParaRPr lang="ro-RO" sz="2400" b="1" dirty="0">
              <a:latin typeface="Comic Sans MS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4A965BA-AF51-488E-A5BE-D0E1B134859E}"/>
              </a:ext>
            </a:extLst>
          </p:cNvPr>
          <p:cNvSpPr txBox="1"/>
          <p:nvPr/>
        </p:nvSpPr>
        <p:spPr>
          <a:xfrm>
            <a:off x="6381035" y="6426925"/>
            <a:ext cx="273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(Educaţie, pag. 130)</a:t>
            </a:r>
            <a:endParaRPr lang="ro-RO" b="1"/>
          </a:p>
        </p:txBody>
      </p:sp>
    </p:spTree>
    <p:extLst>
      <p:ext uri="{BB962C8B-B14F-4D97-AF65-F5344CB8AC3E}">
        <p14:creationId xmlns="" xmlns:p14="http://schemas.microsoft.com/office/powerpoint/2010/main" val="3845189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ECCFC44-47F4-472C-83B8-E63FCAE6F073}"/>
              </a:ext>
            </a:extLst>
          </p:cNvPr>
          <p:cNvSpPr/>
          <p:nvPr/>
        </p:nvSpPr>
        <p:spPr>
          <a:xfrm>
            <a:off x="5529941" y="712872"/>
            <a:ext cx="342246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„La început era Cuvântul, şi Cuvântul era cu Dumnezeu, şi Cuvântul era Dumnezeu. El era la început cu Dumnezeu. Toate lucrurile au fost făcute prin El şi nimic din ce a fost făcut n-a fost făcut fără El. În El era viaţa, şi viaţa era lumina oamenilor.” </a:t>
            </a:r>
            <a:r>
              <a:rPr lang="ro-RO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(Ioan 1:1-4)</a:t>
            </a:r>
            <a:endParaRPr lang="ro-RO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45202CA-D0F9-46C9-9D06-99C3122A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23"/>
          <a:stretch/>
        </p:blipFill>
        <p:spPr>
          <a:xfrm>
            <a:off x="0" y="0"/>
            <a:ext cx="54591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742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D616766-46EA-4304-B420-4C4B285FD3C6}"/>
              </a:ext>
            </a:extLst>
          </p:cNvPr>
          <p:cNvSpPr txBox="1"/>
          <p:nvPr/>
        </p:nvSpPr>
        <p:spPr>
          <a:xfrm>
            <a:off x="949231" y="3203440"/>
            <a:ext cx="5042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o-RO" sz="2000" b="1" dirty="0" smtClean="0">
                <a:solidFill>
                  <a:srgbClr val="FF9FE6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Provenienţă divină sau întâmplare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o-RO" sz="2000" b="1" dirty="0" smtClean="0">
                <a:solidFill>
                  <a:srgbClr val="3DD0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Zile întocmai sau perioade lungi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o-RO" sz="2000" b="1" dirty="0" smtClean="0">
                <a:solidFill>
                  <a:srgbClr val="03F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Sabat sau duminică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o-RO" sz="2000" b="1" dirty="0" smtClean="0">
                <a:solidFill>
                  <a:srgbClr val="FFED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Mariaj sau alte legături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o-RO" sz="2000" b="1" dirty="0" smtClean="0">
                <a:solidFill>
                  <a:srgbClr val="FF6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Păcat şi moarte sau evoluţie şi supravieţuire</a:t>
            </a:r>
            <a:endParaRPr lang="ro-RO" sz="2000" b="1" dirty="0">
              <a:solidFill>
                <a:srgbClr val="FF69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2C96D65-71DF-4C35-95D2-1CAE3ACB77AB}"/>
              </a:ext>
            </a:extLst>
          </p:cNvPr>
          <p:cNvSpPr txBox="1"/>
          <p:nvPr/>
        </p:nvSpPr>
        <p:spPr>
          <a:xfrm>
            <a:off x="3053918" y="554417"/>
            <a:ext cx="6090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F2F80"/>
                  </a:glow>
                </a:effectLst>
              </a:rPr>
              <a:t>Au fost oamenii creaţi de Dumnezeu? Sau sunt o parte a procesului de evoluţie a speciilor?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F2F80"/>
                  </a:glow>
                </a:effectLst>
              </a:rPr>
              <a:t>Poate fi Biblia interpretată într-un asemenea mod în care să fie acceptate atât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glow rad="127000">
                    <a:srgbClr val="1F2F80"/>
                  </a:glow>
                </a:effectLst>
              </a:rPr>
              <a:t>creeaţia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F2F80"/>
                  </a:glow>
                </a:effectLst>
              </a:rPr>
              <a:t> divină cât şi evoluţia?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1F2F80"/>
                </a:glow>
              </a:effectLst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="" xmlns:a16="http://schemas.microsoft.com/office/drawing/2014/main" id="{6ED275AC-6E47-496F-A3C8-8E52E77095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2505" y="4643350"/>
            <a:ext cx="523829" cy="54962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="" xmlns:a16="http://schemas.microsoft.com/office/drawing/2014/main" id="{EF89AAA9-17F1-424A-8421-3485CC272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2505" y="5405351"/>
            <a:ext cx="523829" cy="549624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="" xmlns:a16="http://schemas.microsoft.com/office/drawing/2014/main" id="{260A4D05-F73F-425F-B7AC-E786C0CD2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2505" y="3119341"/>
            <a:ext cx="523829" cy="549624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="" xmlns:a16="http://schemas.microsoft.com/office/drawing/2014/main" id="{3BF5DAAF-DE7C-434B-81FC-9E515892A5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2505" y="3881347"/>
            <a:ext cx="523829" cy="549624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="" xmlns:a16="http://schemas.microsoft.com/office/drawing/2014/main" id="{ADAB569D-9AE8-46E8-B9BE-06402ECE0C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2505" y="6176066"/>
            <a:ext cx="523829" cy="549624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="" xmlns:a16="http://schemas.microsoft.com/office/drawing/2014/main" id="{F71F1112-CA4F-4255-AEE5-4432CCC9D6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3" y="513503"/>
            <a:ext cx="2980162" cy="2140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</p:spTree>
    <p:extLst>
      <p:ext uri="{BB962C8B-B14F-4D97-AF65-F5344CB8AC3E}">
        <p14:creationId xmlns="" xmlns:p14="http://schemas.microsoft.com/office/powerpoint/2010/main" val="3055036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4C82587E-C246-4D45-8DE3-4039832B81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15" y="3469880"/>
            <a:ext cx="2681056" cy="1811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184B70C-A6ED-43C5-88CA-71ADCC0391F6}"/>
              </a:ext>
            </a:extLst>
          </p:cNvPr>
          <p:cNvSpPr/>
          <p:nvPr/>
        </p:nvSpPr>
        <p:spPr>
          <a:xfrm>
            <a:off x="0" y="0"/>
            <a:ext cx="7554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29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PROVENIENŢĂ DIVINĂ SAU ÎNTÂMPLARE</a:t>
            </a:r>
            <a:endParaRPr lang="ro-RO" sz="2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5C8455F-90BF-4F77-A5D3-51289ABB071B}"/>
              </a:ext>
            </a:extLst>
          </p:cNvPr>
          <p:cNvSpPr/>
          <p:nvPr/>
        </p:nvSpPr>
        <p:spPr>
          <a:xfrm>
            <a:off x="139062" y="918664"/>
            <a:ext cx="736131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„La început, Dumnezeu a făcut cerurile şi pământul.”</a:t>
            </a:r>
            <a:r>
              <a:rPr lang="ro-RO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(Geneza 1:</a:t>
            </a:r>
            <a:r>
              <a:rPr lang="ro-RO" sz="16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ro-RO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342ACD5-AFD2-4F01-BA3B-DF98085DC865}"/>
              </a:ext>
            </a:extLst>
          </p:cNvPr>
          <p:cNvSpPr txBox="1"/>
          <p:nvPr/>
        </p:nvSpPr>
        <p:spPr>
          <a:xfrm>
            <a:off x="1848792" y="1221774"/>
            <a:ext cx="750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Filozofia a încercat să răspundă la trei întrebări fundamentale de-a lungul secolelor: De unde vin? Cine sunt? Unde mă voi duce?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E77714C-34C4-4C1F-86CB-EC3BD3D95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634" y="1897310"/>
            <a:ext cx="2536693" cy="16488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61618BE-6A57-4DFD-A87E-411660E646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2" y="1481935"/>
            <a:ext cx="1354598" cy="1585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D756224-8BAE-4F99-B915-1D8BFDEF0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279" y="3840329"/>
            <a:ext cx="2271721" cy="2857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F72FED95-192E-4674-ACD7-3DEC687137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444" y="90680"/>
            <a:ext cx="1444639" cy="10834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A8792960-6B51-46D5-8C3C-7CE593C12F6D}"/>
              </a:ext>
            </a:extLst>
          </p:cNvPr>
          <p:cNvSpPr/>
          <p:nvPr/>
        </p:nvSpPr>
        <p:spPr>
          <a:xfrm>
            <a:off x="1491343" y="2038050"/>
            <a:ext cx="4971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Biblia răspunde la aceste întrebări încă din primele pagini. Nu suntem aici din întâmplare, ci am fost creaţi de Dumnezeu cu un scop.</a:t>
            </a:r>
            <a:endParaRPr lang="ro-RO" sz="2000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48B987E-B3B6-4F63-879F-B7503A33BB5B}"/>
              </a:ext>
            </a:extLst>
          </p:cNvPr>
          <p:cNvSpPr/>
          <p:nvPr/>
        </p:nvSpPr>
        <p:spPr>
          <a:xfrm>
            <a:off x="2947282" y="3616268"/>
            <a:ext cx="3802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De asemenea Biblia ne spune despre pre-existenţa lui Dumnezeu şi despre intervenţia Lui personală în crearea noastră. Trinitatea (un singur Dumnezeu manifestat în trei Persoane) ne-a făcut: „Să facem om” (Gen 1:26; vezi Gen. 1:</a:t>
            </a:r>
            <a:r>
              <a:rPr lang="ro-RO" sz="2000" b="1" dirty="0" err="1" smtClean="0"/>
              <a:t>1</a:t>
            </a:r>
            <a:r>
              <a:rPr lang="ro-RO" sz="2000" b="1" dirty="0" smtClean="0"/>
              <a:t> şi Col. 1:6).</a:t>
            </a:r>
            <a:endParaRPr lang="ro-RO" sz="2000" b="1" dirty="0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B80FC68C-0460-4AB7-9BCB-156ECCEC4A18}"/>
              </a:ext>
            </a:extLst>
          </p:cNvPr>
          <p:cNvSpPr/>
          <p:nvPr/>
        </p:nvSpPr>
        <p:spPr>
          <a:xfrm>
            <a:off x="79792" y="6094138"/>
            <a:ext cx="6791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Putem fi siguri că Isus – Cel ce a făcut Universul (Evrei 1:2) – va termina lucrarea ce a început-o.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468926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8BDF155-C9A3-4C57-8F01-E79AC8413B51}"/>
              </a:ext>
            </a:extLst>
          </p:cNvPr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rgbClr val="4B4609"/>
              </a:contourClr>
            </a:sp3d>
          </a:bodyPr>
          <a:lstStyle/>
          <a:p>
            <a:pPr algn="ctr" defTabSz="914400"/>
            <a:r>
              <a:rPr lang="ro-RO" sz="4000" b="1" spc="50" smtClean="0">
                <a:ln w="11430"/>
                <a:solidFill>
                  <a:srgbClr val="D2C51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ZILE ÎNTOCMAI SAU PERIOADE LUNGI</a:t>
            </a:r>
            <a:endParaRPr lang="ro-RO" sz="4000" b="1" spc="50">
              <a:ln w="11430"/>
              <a:solidFill>
                <a:srgbClr val="D2C51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D424637-B910-4270-8357-D10E6B0BBD6F}"/>
              </a:ext>
            </a:extLst>
          </p:cNvPr>
          <p:cNvSpPr/>
          <p:nvPr/>
        </p:nvSpPr>
        <p:spPr>
          <a:xfrm>
            <a:off x="2500404" y="651067"/>
            <a:ext cx="6676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„Dumnezeu a numit lumina zi, iar întunericul l-a numit noapte. Astfel, a fost o seară şi apoi a fost o dimineaţă: aceasta a fost ziua întâi.</a:t>
            </a:r>
            <a:r>
              <a:rPr lang="ro-RO" sz="1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ro-RO" sz="1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(Geneza 1:5)</a:t>
            </a:r>
            <a:endParaRPr lang="ro-RO" sz="1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6DB8F63-1462-4869-80AA-7CB8BE49AB94}"/>
              </a:ext>
            </a:extLst>
          </p:cNvPr>
          <p:cNvSpPr txBox="1"/>
          <p:nvPr/>
        </p:nvSpPr>
        <p:spPr>
          <a:xfrm>
            <a:off x="199693" y="1674118"/>
            <a:ext cx="500506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Pentru a putea face Biblia compatibilă cu teoria evoluţiei, unele persoane au interpretat cuvântul „zi” metaforic ca reprezentând lungi perioade de timp.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Faptul că acele zile sunt divizate în seri şi dimineţi evidenţiază ideea că acele zile sunt perioade de 24 de ore.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Nu este menţionat faptul că ar exista vreun interval între aceste zile, astfel că ele formează o săptămână continuă (ziua a doua, ziua a treia…). Aceasta este temelia poruncii Sabatului (Exod 20:8-11).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BD2CD34-0D9F-43B2-99EE-443C220D2A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334" y="2905111"/>
            <a:ext cx="1741996" cy="11309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D16313D-E70A-4FAA-AD01-BB9B91722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876" y="2901668"/>
            <a:ext cx="1741996" cy="11309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C5EE81D6-95A9-4E2F-BCB5-E50BEA189A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334" y="4279577"/>
            <a:ext cx="1741996" cy="11309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D5A2BFE-F04F-4E6A-A303-0B7F9B4DFF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876" y="4277856"/>
            <a:ext cx="1741996" cy="11309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99B928CF-A959-450D-AB62-28941637E0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763" y="5654043"/>
            <a:ext cx="1741996" cy="11309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8A8B952-19CF-4D92-8C7E-F9AB2C523C0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334" y="1530645"/>
            <a:ext cx="1741996" cy="11309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989F1B89-6C79-455B-A058-4F59D565013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876" y="1525480"/>
            <a:ext cx="1741996" cy="11309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908BBDE2-5D77-47E7-8D75-5F6EE18291EB}"/>
              </a:ext>
            </a:extLst>
          </p:cNvPr>
          <p:cNvSpPr/>
          <p:nvPr/>
        </p:nvSpPr>
        <p:spPr>
          <a:xfrm>
            <a:off x="199693" y="5767251"/>
            <a:ext cx="6176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Respingerea săptămânii literale implică repingerea credibilităţii întregii Biblii.</a:t>
            </a:r>
            <a:endParaRPr lang="ro-RO" sz="2000" b="1"/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8AD66785-38E0-42D0-B444-665D7054F0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11017" y="618184"/>
            <a:ext cx="2322663" cy="95844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="" xmlns:p14="http://schemas.microsoft.com/office/powerpoint/2010/main" val="4123118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21685C-E8C0-4674-A632-D9C5F3E183DA}"/>
              </a:ext>
            </a:extLst>
          </p:cNvPr>
          <p:cNvSpPr/>
          <p:nvPr/>
        </p:nvSpPr>
        <p:spPr>
          <a:xfrm>
            <a:off x="616458" y="792092"/>
            <a:ext cx="791108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dirty="0" smtClean="0">
                <a:latin typeface="Comic Sans MS" pitchFamily="66" charset="0"/>
              </a:rPr>
              <a:t>„Primele şase zile ale fiecărei săptămâni ne sunt date pentru a munci, deoarece Dumnezeu a utilizat aceeaşi perioadă a primei săptămâni la lucrarea Creaţiei. A şaptea zi, Dumnezeu a rezervat-o ca zi de odihnă pentru comemorarea odihnirii Lui în timpul aceleiaşi perioade după ce a înfăptuit lucrarea creaţiei în şase zile.</a:t>
            </a:r>
          </a:p>
          <a:p>
            <a:pPr>
              <a:spcBef>
                <a:spcPts val="600"/>
              </a:spcBef>
            </a:pPr>
            <a:r>
              <a:rPr lang="ro-RO" sz="2400" b="1" dirty="0" smtClean="0">
                <a:latin typeface="Comic Sans MS" pitchFamily="66" charset="0"/>
              </a:rPr>
              <a:t>Dar supoziţia necredincioasă cum că evenimentele primei săptămâni au necesitat şapte perioade vaste, nedeterminate de timp pentru înfăptuirea lor, loveşte direct în temelia Sabatului celei de-a patra porunci. Face ca ceea ce Dumnezeu a lăsat foarte simplu şi clar să pară nedeterminat şi obscur.”</a:t>
            </a:r>
            <a:endParaRPr lang="ro-RO" sz="2400" b="1" dirty="0">
              <a:latin typeface="Comic Sans MS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4A965BA-AF51-488E-A5BE-D0E1B134859E}"/>
              </a:ext>
            </a:extLst>
          </p:cNvPr>
          <p:cNvSpPr txBox="1"/>
          <p:nvPr/>
        </p:nvSpPr>
        <p:spPr>
          <a:xfrm>
            <a:off x="5448970" y="5839280"/>
            <a:ext cx="304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/>
              <a:t>E.G.W</a:t>
            </a:r>
            <a:r>
              <a:rPr lang="ro-RO" b="1" dirty="0" smtClean="0"/>
              <a:t>. (Să </a:t>
            </a:r>
            <a:r>
              <a:rPr lang="ro-RO" b="1" dirty="0"/>
              <a:t>fim ca </a:t>
            </a:r>
            <a:r>
              <a:rPr lang="ro-RO" b="1" dirty="0" smtClean="0"/>
              <a:t>Isus, 22 Mai)</a:t>
            </a:r>
            <a:endParaRPr lang="ro-RO" b="1" dirty="0"/>
          </a:p>
        </p:txBody>
      </p:sp>
    </p:spTree>
    <p:extLst>
      <p:ext uri="{BB962C8B-B14F-4D97-AF65-F5344CB8AC3E}">
        <p14:creationId xmlns="" xmlns:p14="http://schemas.microsoft.com/office/powerpoint/2010/main" val="4085063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52EE67D-7AF3-4692-8281-08A4C9C66021}"/>
              </a:ext>
            </a:extLst>
          </p:cNvPr>
          <p:cNvSpPr/>
          <p:nvPr/>
        </p:nvSpPr>
        <p:spPr>
          <a:xfrm>
            <a:off x="0" y="0"/>
            <a:ext cx="7646479" cy="723275"/>
          </a:xfrm>
          <a:prstGeom prst="rect">
            <a:avLst/>
          </a:prstGeom>
          <a:noFill/>
        </p:spPr>
        <p:txBody>
          <a:bodyPr wrap="square" tIns="0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defTabSz="914400"/>
            <a:r>
              <a:rPr lang="ro-RO" sz="4400" b="1" dirty="0" smtClean="0">
                <a:ln w="15875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SABAT SAU DUMINICĂ</a:t>
            </a:r>
            <a:endParaRPr lang="ro-RO" sz="4400" b="1" dirty="0">
              <a:ln w="15875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58B24BF-55A1-41A2-977E-E8D55A79D768}"/>
              </a:ext>
            </a:extLst>
          </p:cNvPr>
          <p:cNvSpPr/>
          <p:nvPr/>
        </p:nvSpPr>
        <p:spPr>
          <a:xfrm>
            <a:off x="0" y="634947"/>
            <a:ext cx="7927759" cy="877163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Ins="432000">
            <a:spAutoFit/>
          </a:bodyPr>
          <a:lstStyle/>
          <a:p>
            <a:r>
              <a:rPr lang="ro-RO" sz="17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„Dumnezeu a binecuvântat ziua a şaptea şi a sfinţit-o, pentru că în ziua aceasta S-a odihnit de toată lucrarea Lui pe care o zidise şi o făcuse.” </a:t>
            </a:r>
            <a:r>
              <a:rPr lang="ro-RO" sz="1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(Geneza 2:3)</a:t>
            </a:r>
            <a:endParaRPr lang="ro-RO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C3E0016-8F3C-433C-844B-9B1728D55898}"/>
              </a:ext>
            </a:extLst>
          </p:cNvPr>
          <p:cNvSpPr txBox="1"/>
          <p:nvPr/>
        </p:nvSpPr>
        <p:spPr>
          <a:xfrm>
            <a:off x="1626820" y="1517323"/>
            <a:ext cx="740177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Conceptul de săptămână în Creaţia din Geneza </a:t>
            </a:r>
            <a:r>
              <a:rPr lang="ro-RO" sz="2000" b="1"/>
              <a:t>suferă schimbări majore în zilele </a:t>
            </a:r>
            <a:r>
              <a:rPr lang="ro-RO" sz="2000" b="1" smtClean="0"/>
              <a:t>noastre.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În afaceri, odihna în zilele de duminică este încurajată din ce în ce mai mult. În unele ţări, dicţionarele definesc ca fiind ziua a şaptea a săptămânii duminica. Mai mulţi papi au publicat curicule împotriva „sabatului iudaic” („Dies Domini”, „Laudato Si”).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2B90727-7008-4149-82B6-35439C3B4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01709" y="3646550"/>
            <a:ext cx="3226879" cy="218548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927708C-E92B-481B-8265-814F3A9503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10" y="5546140"/>
            <a:ext cx="3577701" cy="1247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4DABDED-45D0-4D9F-944F-18882E87AE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5310" y="1613283"/>
            <a:ext cx="1346786" cy="2185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D8EED730-E05E-4044-BF2C-DC247C884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10" y="4027054"/>
            <a:ext cx="1607229" cy="13155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43B0AD1D-8A22-40EC-BBAF-B55F96BEFE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180" y="84064"/>
            <a:ext cx="1530163" cy="147333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277903F-602D-45FF-9181-FAEF93BC9FF6}"/>
              </a:ext>
            </a:extLst>
          </p:cNvPr>
          <p:cNvSpPr/>
          <p:nvPr/>
        </p:nvSpPr>
        <p:spPr>
          <a:xfrm>
            <a:off x="3988175" y="5832031"/>
            <a:ext cx="5033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Ultimul mesaj care va fi adus acestei lumi implică proclamarea Sabatului ca o reamintire a creaţiei lui Dumnezeu (Apoc. 14:7).</a:t>
            </a:r>
            <a:endParaRPr lang="ro-RO" sz="2000" b="1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E9E6B2AD-86B0-435A-9046-478AE5AD8B0D}"/>
              </a:ext>
            </a:extLst>
          </p:cNvPr>
          <p:cNvSpPr/>
          <p:nvPr/>
        </p:nvSpPr>
        <p:spPr>
          <a:xfrm>
            <a:off x="1904261" y="3527690"/>
            <a:ext cx="3897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Cu toate acestea, Isus S-a proclamat „Domn şi al Sabatului” (Mat. 12:8). El S-a odihnit în Sabat; de asemenea El l-a sfinţit şi ne-a învăţat şi pe noi să ne odihnim cum El o face (Exod 20:8-11).</a:t>
            </a:r>
            <a:endParaRPr lang="ro-RO" sz="2000" b="1"/>
          </a:p>
        </p:txBody>
      </p:sp>
    </p:spTree>
    <p:extLst>
      <p:ext uri="{BB962C8B-B14F-4D97-AF65-F5344CB8AC3E}">
        <p14:creationId xmlns="" xmlns:p14="http://schemas.microsoft.com/office/powerpoint/2010/main" val="4035739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15A374E-89E0-498E-9002-35C91A37A494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ontrasting" dir="t"/>
            </a:scene3d>
            <a:sp3d extrusionH="57150" contourW="19050">
              <a:bevelT w="38100" h="38100" prst="angl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 defTabSz="914400"/>
            <a:r>
              <a:rPr lang="ro-RO" sz="4400" b="1" smtClean="0">
                <a:ln w="1905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MARIAJ SAU ALTE LEGĂTURI</a:t>
            </a:r>
            <a:endParaRPr lang="ro-RO" sz="4400" b="1">
              <a:ln w="1905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EBE535F-B327-4C9D-8D06-C937F99DCD4D}"/>
              </a:ext>
            </a:extLst>
          </p:cNvPr>
          <p:cNvSpPr/>
          <p:nvPr/>
        </p:nvSpPr>
        <p:spPr>
          <a:xfrm>
            <a:off x="2960911" y="727649"/>
            <a:ext cx="6183087" cy="8771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700" b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„Domnul Dumnezeu a zis: „Nu este bine ca omul să fie singur; am să-i fac un ajutor potrivit pentru el.””</a:t>
            </a:r>
          </a:p>
          <a:p>
            <a:r>
              <a:rPr lang="ro-RO" sz="1600" b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(Geneza 2:18)</a:t>
            </a:r>
            <a:endParaRPr lang="ro-RO" sz="1600" b="1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DEB44F3-CFA8-4708-AE68-1DD98504F4FF}"/>
              </a:ext>
            </a:extLst>
          </p:cNvPr>
          <p:cNvSpPr txBox="1"/>
          <p:nvPr/>
        </p:nvSpPr>
        <p:spPr>
          <a:xfrm>
            <a:off x="2955573" y="1664925"/>
            <a:ext cx="6137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smtClean="0"/>
              <a:t>Bărbatul şi femeia au fost creaţi diferiţi dar complementari. Ei formează o unitate familială împreună.</a:t>
            </a:r>
          </a:p>
          <a:p>
            <a:pPr>
              <a:spcBef>
                <a:spcPts val="600"/>
              </a:spcBef>
            </a:pPr>
            <a:r>
              <a:rPr lang="ro-RO" sz="1900" b="1" smtClean="0"/>
              <a:t>Dumnezeu este o fiinţă plurală astfel că El a dorit ca oamenii să se perpetueze prin uniunea intimă dintre un bărbat şi o femeie.</a:t>
            </a:r>
          </a:p>
          <a:p>
            <a:pPr>
              <a:spcBef>
                <a:spcPts val="600"/>
              </a:spcBef>
            </a:pPr>
            <a:r>
              <a:rPr lang="ro-RO" sz="1900" b="1" smtClean="0"/>
              <a:t>Copii sunt fructul acelei relaţii astfel că li se cere să-şi cinstească părinţii (Exod 20:12). În poruncă, atât mama cât şi tatăl sunt menţionaţi în loc să fie folosit cuvântul „părinţi”, clarificând astfel că este valid un singur fel de uniune.</a:t>
            </a:r>
            <a:endParaRPr lang="ro-RO" sz="1900" b="1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953961A-1BBF-40BA-80C8-7804E965CA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1" y="4061033"/>
            <a:ext cx="2769107" cy="2751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96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04D63A3-DA08-4FC8-9AF9-1E686D488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" y="734605"/>
            <a:ext cx="2743200" cy="1063752"/>
          </a:xfrm>
          <a:prstGeom prst="round2DiagRect">
            <a:avLst>
              <a:gd name="adj1" fmla="val 0"/>
              <a:gd name="adj2" fmla="val 25379"/>
            </a:avLst>
          </a:prstGeom>
          <a:ln w="19050" cap="sq">
            <a:solidFill>
              <a:srgbClr val="97D78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32D7B1B-54B5-407A-AE78-F4798EF74C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" y="1881469"/>
            <a:ext cx="2749762" cy="206351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22DF1C6-034C-431A-A780-A2F4450D1CAD}"/>
              </a:ext>
            </a:extLst>
          </p:cNvPr>
          <p:cNvSpPr/>
          <p:nvPr/>
        </p:nvSpPr>
        <p:spPr>
          <a:xfrm>
            <a:off x="2970052" y="4697967"/>
            <a:ext cx="362456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smtClean="0"/>
              <a:t>O lume plină de familii iubitoare, care-I atribuie lui Dumnezeu supremaţia şi adoptă caracterul Său în vieţile lor, crescându-şi copii în ascultare smerită a fost scopul iniţial al creaţiei lui Dumnezeu.</a:t>
            </a:r>
            <a:endParaRPr lang="ro-RO" sz="1900" b="1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8A261759-D157-4398-B006-AE9901C884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640" y="4572000"/>
            <a:ext cx="2307226" cy="2157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78201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F1C757E-DA8D-4228-87EE-7C1CD11235B8}"/>
              </a:ext>
            </a:extLst>
          </p:cNvPr>
          <p:cNvSpPr/>
          <p:nvPr/>
        </p:nvSpPr>
        <p:spPr>
          <a:xfrm>
            <a:off x="0" y="43545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75000"/>
                    </a:srgbClr>
                  </a:outerShdw>
                </a:effectLst>
              </a:rPr>
              <a:t>PĂCAT </a:t>
            </a:r>
            <a:r>
              <a:rPr lang="ro-RO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75000"/>
                    </a:srgbClr>
                  </a:outerShdw>
                </a:effectLst>
              </a:rPr>
              <a:t>ȘI</a:t>
            </a:r>
            <a:r>
              <a:rPr lang="ro-RO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75000"/>
                    </a:srgbClr>
                  </a:outerShdw>
                </a:effectLst>
              </a:rPr>
              <a:t> MOARTE SAU EVOLUŢIE </a:t>
            </a:r>
            <a:r>
              <a:rPr lang="ro-RO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75000"/>
                    </a:srgbClr>
                  </a:outerShdw>
                </a:effectLst>
              </a:rPr>
              <a:t>ȘI</a:t>
            </a:r>
            <a:r>
              <a:rPr lang="ro-RO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75000"/>
                    </a:srgbClr>
                  </a:outerShdw>
                </a:effectLst>
              </a:rPr>
              <a:t> SUPRAVIEŢUIRE</a:t>
            </a:r>
            <a:endParaRPr lang="ro-RO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A745F6C-E865-4333-987F-24E7EA9009D6}"/>
              </a:ext>
            </a:extLst>
          </p:cNvPr>
          <p:cNvSpPr/>
          <p:nvPr/>
        </p:nvSpPr>
        <p:spPr>
          <a:xfrm>
            <a:off x="557348" y="555062"/>
            <a:ext cx="8029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„dar din pomul cunoştinţei binelui şi răului să nu mănânci, căci, în ziua în care vei mânca din el, vei muri negreşit.” 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(Geneza 2:17)</a:t>
            </a:r>
            <a:endParaRPr lang="ro-RO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2EDFF51-18EB-4C7B-BA68-488B94570F1E}"/>
              </a:ext>
            </a:extLst>
          </p:cNvPr>
          <p:cNvSpPr txBox="1"/>
          <p:nvPr/>
        </p:nvSpPr>
        <p:spPr>
          <a:xfrm>
            <a:off x="175392" y="1267037"/>
            <a:ext cx="6209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Biblia lasă clar faptul că moartea a intrat în această lume drept consecinţă a păcatului lui Adam şi al Evei (Rom. 5:12).De asemenea explică şi că singurul mod în care moartea poate fi biruită şi viaţa veşnică dobândită este prin Răscumpărarea pe care Isus a făcut-o posibilă prin moartea şi învierea Lui (Ioan 6:40).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CBF0E4A-02AF-44D8-A79D-910B5B0780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170" y="1243421"/>
            <a:ext cx="2708366" cy="192406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52126B6-DC01-4CAA-82ED-E6E49A8C51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92" y="3304419"/>
            <a:ext cx="2776301" cy="19957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99FA45AA-D754-4A9A-8E14-0C23FA602D10}"/>
              </a:ext>
            </a:extLst>
          </p:cNvPr>
          <p:cNvSpPr/>
          <p:nvPr/>
        </p:nvSpPr>
        <p:spPr>
          <a:xfrm>
            <a:off x="3005248" y="3210658"/>
            <a:ext cx="60437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dirty="0" smtClean="0"/>
              <a:t>Contrar, teoria evoluţiei precizează că oamenii au fost „creaţi” prin multiple cicluri de luptă pentru supravieţuire şi moarte. În acest caz, moartea este inerentă vieţii.</a:t>
            </a:r>
          </a:p>
          <a:p>
            <a:pPr>
              <a:spcBef>
                <a:spcPts val="600"/>
              </a:spcBef>
            </a:pPr>
            <a:r>
              <a:rPr lang="ro-RO" sz="1900" b="1" dirty="0" smtClean="0"/>
              <a:t>Acceptând această teorie, chiar şi atunci când considerăm că Dumnezeu a intervenit în acest proces, înseamnă că noi considerăm că un Răscumpărător nu mai este necesar, deoarece moartea nu mai este o consecinţă a păcatului.</a:t>
            </a:r>
            <a:endParaRPr lang="ro-RO" sz="1900" b="1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B181349-692C-4787-80F6-F203CEEA1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35" y="5407046"/>
            <a:ext cx="1423376" cy="1290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DF561C41-8794-40AA-BC07-7FA51EBE4B92}"/>
              </a:ext>
            </a:extLst>
          </p:cNvPr>
          <p:cNvSpPr/>
          <p:nvPr/>
        </p:nvSpPr>
        <p:spPr>
          <a:xfrm>
            <a:off x="2054243" y="5544449"/>
            <a:ext cx="4376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Biblia ne descoperă planul de salvare al lui Dumnezeu şi ne oferă promisiunea vieţii veşnice în Hristos.</a:t>
            </a:r>
            <a:endParaRPr lang="ro-RO" sz="2000" b="1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B2EF1D0-AC96-4A0B-BEA0-D4537EDAD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633556" y="5594024"/>
            <a:ext cx="2373401" cy="122478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60520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0" grpId="0" uiExpand="1" build="p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1174</Words>
  <Application>Microsoft Office PowerPoint</Application>
  <PresentationFormat>Expunere pe ecran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8 - Cartea Geneza si facerea lumii (I)</dc:title>
  <dc:subject>Studiu Biblic, Trim. II, 2020 – Cum sa interpretam Scriptura</dc:subject>
  <dc:creator>Sergio Fustero Carreras</dc:creator>
  <cp:keywords>https://www.fustero.es/index_ro.php</cp:keywords>
  <cp:lastModifiedBy>Administrator</cp:lastModifiedBy>
  <cp:revision>95</cp:revision>
  <dcterms:created xsi:type="dcterms:W3CDTF">2020-05-09T15:33:52Z</dcterms:created>
  <dcterms:modified xsi:type="dcterms:W3CDTF">2020-05-19T14:10:34Z</dcterms:modified>
</cp:coreProperties>
</file>